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87" r:id="rId2"/>
    <p:sldId id="256" r:id="rId3"/>
    <p:sldId id="257" r:id="rId4"/>
    <p:sldId id="258" r:id="rId5"/>
    <p:sldId id="259" r:id="rId6"/>
    <p:sldId id="260" r:id="rId7"/>
    <p:sldId id="284" r:id="rId8"/>
    <p:sldId id="283" r:id="rId9"/>
    <p:sldId id="266" r:id="rId10"/>
    <p:sldId id="279" r:id="rId11"/>
    <p:sldId id="280" r:id="rId12"/>
    <p:sldId id="281" r:id="rId13"/>
    <p:sldId id="282" r:id="rId14"/>
    <p:sldId id="272" r:id="rId15"/>
    <p:sldId id="277" r:id="rId16"/>
    <p:sldId id="285" r:id="rId17"/>
    <p:sldId id="270" r:id="rId18"/>
    <p:sldId id="271" r:id="rId19"/>
    <p:sldId id="28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 humble" initials="wh" lastIdx="1" clrIdx="0">
    <p:extLst>
      <p:ext uri="{19B8F6BF-5375-455C-9EA6-DF929625EA0E}">
        <p15:presenceInfo xmlns:p15="http://schemas.microsoft.com/office/powerpoint/2012/main" userId="737f7d215fdcc0f3" providerId="Windows Live"/>
      </p:ext>
    </p:extLst>
  </p:cmAuthor>
  <p:cmAuthor id="2" name="Thomas Salow" initials="TS" lastIdx="6" clrIdx="1">
    <p:extLst>
      <p:ext uri="{19B8F6BF-5375-455C-9EA6-DF929625EA0E}">
        <p15:presenceInfo xmlns:p15="http://schemas.microsoft.com/office/powerpoint/2012/main" userId="S-1-5-21-2609046762-396019688-3823594762-29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0" d="100"/>
          <a:sy n="110"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8B9D57-443A-4DBC-AB2E-BE7D19B652F2}" type="datetimeFigureOut">
              <a:rPr lang="en-US" smtClean="0"/>
              <a:t>6/4/21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357039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8B9D57-443A-4DBC-AB2E-BE7D19B652F2}" type="datetimeFigureOut">
              <a:rPr lang="en-US" smtClean="0"/>
              <a:t>6/4/21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148416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8B9D57-443A-4DBC-AB2E-BE7D19B652F2}" type="datetimeFigureOut">
              <a:rPr lang="en-US" smtClean="0"/>
              <a:t>6/4/21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1C03A2-E52D-42BF-92A8-730E558492F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7116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18B9D57-443A-4DBC-AB2E-BE7D19B652F2}" type="datetimeFigureOut">
              <a:rPr lang="en-US" smtClean="0"/>
              <a:t>6/4/21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2635559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18B9D57-443A-4DBC-AB2E-BE7D19B652F2}" type="datetimeFigureOut">
              <a:rPr lang="en-US" smtClean="0"/>
              <a:t>6/4/21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1C03A2-E52D-42BF-92A8-730E558492F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3723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18B9D57-443A-4DBC-AB2E-BE7D19B652F2}" type="datetimeFigureOut">
              <a:rPr lang="en-US" smtClean="0"/>
              <a:t>6/4/21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1521168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8B9D57-443A-4DBC-AB2E-BE7D19B652F2}" type="datetimeFigureOut">
              <a:rPr lang="en-US" smtClean="0"/>
              <a:t>6/4/21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1575093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8B9D57-443A-4DBC-AB2E-BE7D19B652F2}" type="datetimeFigureOut">
              <a:rPr lang="en-US" smtClean="0"/>
              <a:t>6/4/21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1659053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8B9D57-443A-4DBC-AB2E-BE7D19B652F2}" type="datetimeFigureOut">
              <a:rPr lang="en-US" smtClean="0"/>
              <a:t>6/4/21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1411396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8B9D57-443A-4DBC-AB2E-BE7D19B652F2}" type="datetimeFigureOut">
              <a:rPr lang="en-US" smtClean="0"/>
              <a:t>6/4/21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2987455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8B9D57-443A-4DBC-AB2E-BE7D19B652F2}" type="datetimeFigureOut">
              <a:rPr lang="en-US" smtClean="0"/>
              <a:t>6/4/21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385815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8B9D57-443A-4DBC-AB2E-BE7D19B652F2}" type="datetimeFigureOut">
              <a:rPr lang="en-US" smtClean="0"/>
              <a:t>6/4/21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238969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8B9D57-443A-4DBC-AB2E-BE7D19B652F2}" type="datetimeFigureOut">
              <a:rPr lang="en-US" smtClean="0"/>
              <a:t>6/4/21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665209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B9D57-443A-4DBC-AB2E-BE7D19B652F2}" type="datetimeFigureOut">
              <a:rPr lang="en-US" smtClean="0"/>
              <a:t>6/4/21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285504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8B9D57-443A-4DBC-AB2E-BE7D19B652F2}" type="datetimeFigureOut">
              <a:rPr lang="en-US" smtClean="0"/>
              <a:t>6/4/21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190724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8B9D57-443A-4DBC-AB2E-BE7D19B652F2}" type="datetimeFigureOut">
              <a:rPr lang="en-US" smtClean="0"/>
              <a:t>6/4/21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1C03A2-E52D-42BF-92A8-730E558492FE}" type="slidenum">
              <a:rPr lang="en-US" smtClean="0"/>
              <a:t>‹#›</a:t>
            </a:fld>
            <a:endParaRPr lang="en-US"/>
          </a:p>
        </p:txBody>
      </p:sp>
    </p:spTree>
    <p:extLst>
      <p:ext uri="{BB962C8B-B14F-4D97-AF65-F5344CB8AC3E}">
        <p14:creationId xmlns:p14="http://schemas.microsoft.com/office/powerpoint/2010/main" val="397887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18B9D57-443A-4DBC-AB2E-BE7D19B652F2}" type="datetimeFigureOut">
              <a:rPr lang="en-US" smtClean="0"/>
              <a:t>6/4/21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1C03A2-E52D-42BF-92A8-730E558492FE}" type="slidenum">
              <a:rPr lang="en-US" smtClean="0"/>
              <a:t>‹#›</a:t>
            </a:fld>
            <a:endParaRPr lang="en-US"/>
          </a:p>
        </p:txBody>
      </p:sp>
    </p:spTree>
    <p:extLst>
      <p:ext uri="{BB962C8B-B14F-4D97-AF65-F5344CB8AC3E}">
        <p14:creationId xmlns:p14="http://schemas.microsoft.com/office/powerpoint/2010/main" val="3399891247"/>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hyperlink" Target="https://www.azleg.gov/viewdocument/?docName=https://www.azleg.gov/ars/36/02862.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zleg.gov/viewdocument/?docName=https://www.azleg.gov/ars/36/02854.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s://www.azdhs.gov/documents/director/administrative-counsel-rules/rules/rulemaking/adult-use-marijuana/ner-for-social-equity.pdf"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hyperlink" Target="https://www.azcourts.gov/prop20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hyperlink" Target="https://www.azdhs.gov/documents/director/administrative-counsel-rules/rules/rulemaking/adult-use-marijuana/ner-for-social-equit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zleg.gov/viewdocument/?docName=https://www.azleg.gov/ars/13/00901-03.htm" TargetMode="External"/><Relationship Id="rId2" Type="http://schemas.openxmlformats.org/officeDocument/2006/relationships/hyperlink" Target="https://www.azleg.gov/viewdocument/?docName=https://www.azleg.gov/ars/36/02801.htm" TargetMode="External"/><Relationship Id="rId1" Type="http://schemas.openxmlformats.org/officeDocument/2006/relationships/slideLayout" Target="../slideLayouts/slideLayout2.xml"/><Relationship Id="rId4" Type="http://schemas.openxmlformats.org/officeDocument/2006/relationships/hyperlink" Target="https://www.azleg.gov/ars/36/02811.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BE0A6-BBF0-9C4E-9533-6D764D285AC0}"/>
              </a:ext>
            </a:extLst>
          </p:cNvPr>
          <p:cNvSpPr>
            <a:spLocks noGrp="1"/>
          </p:cNvSpPr>
          <p:nvPr>
            <p:ph type="title"/>
          </p:nvPr>
        </p:nvSpPr>
        <p:spPr/>
        <p:txBody>
          <a:bodyPr/>
          <a:lstStyle/>
          <a:p>
            <a:endParaRPr lang="en-US"/>
          </a:p>
        </p:txBody>
      </p:sp>
      <p:pic>
        <p:nvPicPr>
          <p:cNvPr id="5" name="Content Placeholder 4" descr="Timeline&#10;&#10;Description automatically generated">
            <a:extLst>
              <a:ext uri="{FF2B5EF4-FFF2-40B4-BE49-F238E27FC236}">
                <a16:creationId xmlns:a16="http://schemas.microsoft.com/office/drawing/2014/main" id="{9B50102C-523B-754A-8F2F-C44728DD2A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716" y="0"/>
            <a:ext cx="12290716" cy="6919218"/>
          </a:xfrm>
        </p:spPr>
      </p:pic>
    </p:spTree>
    <p:extLst>
      <p:ext uri="{BB962C8B-B14F-4D97-AF65-F5344CB8AC3E}">
        <p14:creationId xmlns:p14="http://schemas.microsoft.com/office/powerpoint/2010/main" val="2074109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2288125" y="195700"/>
            <a:ext cx="8911687" cy="1280890"/>
          </a:xfrm>
        </p:spPr>
        <p:txBody>
          <a:bodyPr>
            <a:normAutofit/>
          </a:bodyPr>
          <a:lstStyle/>
          <a:p>
            <a:r>
              <a:rPr lang="en-US" dirty="0"/>
              <a:t>Final Rule Application Requirements:</a:t>
            </a:r>
            <a:br>
              <a:rPr lang="en-US" dirty="0"/>
            </a:br>
            <a:r>
              <a:rPr lang="en-US" b="1" dirty="0"/>
              <a:t>Applicant Gating Criteria</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1206755" y="1996323"/>
            <a:ext cx="10985245" cy="4665977"/>
          </a:xfrm>
        </p:spPr>
        <p:txBody>
          <a:bodyPr>
            <a:noAutofit/>
          </a:bodyPr>
          <a:lstStyle/>
          <a:p>
            <a:r>
              <a:rPr lang="en-US" sz="2800" dirty="0">
                <a:solidFill>
                  <a:schemeClr val="tx1"/>
                </a:solidFill>
              </a:rPr>
              <a:t>The principal officers/board members as part of the applying entity must meet </a:t>
            </a:r>
            <a:r>
              <a:rPr lang="en-US" sz="2800" b="1" dirty="0">
                <a:solidFill>
                  <a:schemeClr val="tx1"/>
                </a:solidFill>
              </a:rPr>
              <a:t>3 of the following 4 criteria</a:t>
            </a:r>
            <a:r>
              <a:rPr lang="en-US" sz="2800" dirty="0">
                <a:solidFill>
                  <a:schemeClr val="tx1"/>
                </a:solidFill>
              </a:rPr>
              <a:t>:</a:t>
            </a:r>
          </a:p>
          <a:p>
            <a:endParaRPr lang="en-US" sz="2800" dirty="0">
              <a:solidFill>
                <a:schemeClr val="tx1"/>
              </a:solidFill>
            </a:endParaRPr>
          </a:p>
          <a:p>
            <a:r>
              <a:rPr lang="en-US" sz="2800" b="1" dirty="0">
                <a:solidFill>
                  <a:schemeClr val="tx1"/>
                </a:solidFill>
              </a:rPr>
              <a:t>Criteria #1: Household Income</a:t>
            </a:r>
          </a:p>
          <a:p>
            <a:pPr lvl="1"/>
            <a:r>
              <a:rPr lang="en-US" sz="3200" dirty="0">
                <a:solidFill>
                  <a:schemeClr val="tx1"/>
                </a:solidFill>
              </a:rPr>
              <a:t>Had a household income in at least 3 of the previous 5 years less than 400% of the federal (HHS) poverty level</a:t>
            </a:r>
            <a:endParaRPr lang="en-US" sz="2600" dirty="0">
              <a:solidFill>
                <a:schemeClr val="tx1"/>
              </a:solidFill>
            </a:endParaRPr>
          </a:p>
        </p:txBody>
      </p:sp>
      <p:pic>
        <p:nvPicPr>
          <p:cNvPr id="4" name="Picture 3">
            <a:extLst>
              <a:ext uri="{FF2B5EF4-FFF2-40B4-BE49-F238E27FC236}">
                <a16:creationId xmlns:a16="http://schemas.microsoft.com/office/drawing/2014/main" id="{A707AAED-5029-E14A-A5E4-3FE6A7B030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41" y="6321991"/>
            <a:ext cx="2382236" cy="277928"/>
          </a:xfrm>
          <a:prstGeom prst="rect">
            <a:avLst/>
          </a:prstGeom>
        </p:spPr>
      </p:pic>
      <p:pic>
        <p:nvPicPr>
          <p:cNvPr id="5" name="Picture 4" descr="A picture containing text, tableware, dishware, plate&#10;&#10;Description automatically generated">
            <a:extLst>
              <a:ext uri="{FF2B5EF4-FFF2-40B4-BE49-F238E27FC236}">
                <a16:creationId xmlns:a16="http://schemas.microsoft.com/office/drawing/2014/main" id="{17021D0B-1F1C-5C4A-A20E-5AF70783BA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229" y="6101273"/>
            <a:ext cx="1518822" cy="587070"/>
          </a:xfrm>
          <a:prstGeom prst="rect">
            <a:avLst/>
          </a:prstGeom>
        </p:spPr>
      </p:pic>
      <p:pic>
        <p:nvPicPr>
          <p:cNvPr id="6" name="Picture 5" descr="Logo&#10;&#10;Description automatically generated">
            <a:extLst>
              <a:ext uri="{FF2B5EF4-FFF2-40B4-BE49-F238E27FC236}">
                <a16:creationId xmlns:a16="http://schemas.microsoft.com/office/drawing/2014/main" id="{05EFE394-F2E8-0542-A689-EABD3FD690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6662" y="6123067"/>
            <a:ext cx="2348280" cy="587070"/>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2299212E-DA91-124B-A9A6-E507811913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05894" y="6159858"/>
            <a:ext cx="2324100" cy="4699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662FD843-8026-7048-9798-DC5CB4E3D86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13280" y="5798915"/>
            <a:ext cx="972283" cy="972283"/>
          </a:xfrm>
          <a:prstGeom prst="rect">
            <a:avLst/>
          </a:prstGeom>
        </p:spPr>
      </p:pic>
    </p:spTree>
    <p:extLst>
      <p:ext uri="{BB962C8B-B14F-4D97-AF65-F5344CB8AC3E}">
        <p14:creationId xmlns:p14="http://schemas.microsoft.com/office/powerpoint/2010/main" val="1378167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2288125" y="195700"/>
            <a:ext cx="8911687" cy="1280890"/>
          </a:xfrm>
        </p:spPr>
        <p:txBody>
          <a:bodyPr>
            <a:normAutofit/>
          </a:bodyPr>
          <a:lstStyle/>
          <a:p>
            <a:r>
              <a:rPr lang="en-US" dirty="0"/>
              <a:t>Final Rule Application Requirements:</a:t>
            </a:r>
            <a:br>
              <a:rPr lang="en-US" dirty="0"/>
            </a:br>
            <a:r>
              <a:rPr lang="en-US" b="1" dirty="0"/>
              <a:t>Applicant Gating Criteria</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571501" y="1666123"/>
            <a:ext cx="11280884" cy="4665977"/>
          </a:xfrm>
        </p:spPr>
        <p:txBody>
          <a:bodyPr>
            <a:noAutofit/>
          </a:bodyPr>
          <a:lstStyle/>
          <a:p>
            <a:r>
              <a:rPr lang="en-US" sz="2800" dirty="0">
                <a:solidFill>
                  <a:schemeClr val="tx1"/>
                </a:solidFill>
              </a:rPr>
              <a:t>The principal officers/board members as part of the applying entity must meet </a:t>
            </a:r>
            <a:r>
              <a:rPr lang="en-US" sz="2800" b="1" dirty="0">
                <a:solidFill>
                  <a:schemeClr val="tx1"/>
                </a:solidFill>
              </a:rPr>
              <a:t>3 of 4 criteria</a:t>
            </a:r>
            <a:r>
              <a:rPr lang="en-US" sz="2800" dirty="0">
                <a:solidFill>
                  <a:schemeClr val="tx1"/>
                </a:solidFill>
              </a:rPr>
              <a:t>:</a:t>
            </a:r>
          </a:p>
          <a:p>
            <a:endParaRPr lang="en-US" sz="2800" dirty="0">
              <a:solidFill>
                <a:schemeClr val="tx1"/>
              </a:solidFill>
            </a:endParaRPr>
          </a:p>
          <a:p>
            <a:r>
              <a:rPr lang="en-US" sz="2800" b="1" dirty="0">
                <a:solidFill>
                  <a:schemeClr val="tx1"/>
                </a:solidFill>
              </a:rPr>
              <a:t>Criteria #2: Previous Marijuana Conviction</a:t>
            </a:r>
          </a:p>
          <a:p>
            <a:pPr lvl="1"/>
            <a:r>
              <a:rPr lang="en-US" sz="2800" dirty="0">
                <a:solidFill>
                  <a:schemeClr val="tx1"/>
                </a:solidFill>
              </a:rPr>
              <a:t>Is eligible for and has petitioned for expungement pursuant to</a:t>
            </a:r>
            <a:r>
              <a:rPr kumimoji="0" lang="en-US" sz="2800" b="0" i="0" u="none" strike="noStrike" kern="1200" cap="none" spc="0" normalizeH="0" baseline="0" noProof="0" dirty="0">
                <a:ln>
                  <a:noFill/>
                </a:ln>
                <a:solidFill>
                  <a:schemeClr val="tx1"/>
                </a:solidFill>
                <a:effectLst/>
                <a:uLnTx/>
                <a:uFillTx/>
                <a:latin typeface="Century Gothic" panose="020B0502020202020204"/>
                <a:ea typeface="+mn-ea"/>
                <a:cs typeface="+mn-cs"/>
              </a:rPr>
              <a:t> </a:t>
            </a:r>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2"/>
              </a:rPr>
              <a:t>A.R.S 36-2862</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lang="en-US" sz="2800" dirty="0">
                <a:solidFill>
                  <a:schemeClr val="tx1"/>
                </a:solidFill>
              </a:rPr>
              <a:t>(less than 2.5 oz of </a:t>
            </a:r>
            <a:r>
              <a:rPr lang="en-US" sz="2800" i="1" dirty="0">
                <a:solidFill>
                  <a:schemeClr val="tx1"/>
                </a:solidFill>
              </a:rPr>
              <a:t>Cannabis</a:t>
            </a:r>
            <a:r>
              <a:rPr lang="en-US" sz="2800" dirty="0">
                <a:solidFill>
                  <a:schemeClr val="tx1"/>
                </a:solidFill>
              </a:rPr>
              <a:t>)*; </a:t>
            </a:r>
            <a:r>
              <a:rPr lang="en-US" sz="2800" b="1" dirty="0">
                <a:solidFill>
                  <a:schemeClr val="tx1"/>
                </a:solidFill>
              </a:rPr>
              <a:t>or</a:t>
            </a:r>
            <a:r>
              <a:rPr lang="en-US" sz="2800" dirty="0">
                <a:solidFill>
                  <a:schemeClr val="tx1"/>
                </a:solidFill>
              </a:rPr>
              <a:t> </a:t>
            </a:r>
          </a:p>
          <a:p>
            <a:pPr lvl="1"/>
            <a:r>
              <a:rPr lang="en-US" sz="2800" dirty="0">
                <a:solidFill>
                  <a:schemeClr val="tx1"/>
                </a:solidFill>
              </a:rPr>
              <a:t>Was convicted of a violation of federal or state law related to marijuana or marijuana paraphernalia, and does not have an excluded felony offense</a:t>
            </a:r>
          </a:p>
          <a:p>
            <a:pPr marL="457200" lvl="1" indent="0">
              <a:buNone/>
            </a:pPr>
            <a:r>
              <a:rPr lang="en-US" sz="2000" dirty="0">
                <a:solidFill>
                  <a:schemeClr val="tx1"/>
                </a:solidFill>
              </a:rPr>
              <a:t>	*</a:t>
            </a:r>
            <a:r>
              <a:rPr lang="en-US" sz="2000" b="1" dirty="0">
                <a:solidFill>
                  <a:schemeClr val="tx1"/>
                </a:solidFill>
              </a:rPr>
              <a:t>See </a:t>
            </a:r>
            <a:r>
              <a:rPr kumimoji="0" lang="en-US"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2"/>
              </a:rPr>
              <a:t>A.R.S 36-2862</a:t>
            </a:r>
            <a:r>
              <a:rPr kumimoji="0" lang="en-US" sz="2000" b="1" i="0" u="none" strike="noStrike" kern="1200" cap="none" spc="0" normalizeH="0" baseline="0" noProof="0" dirty="0">
                <a:ln>
                  <a:noFill/>
                </a:ln>
                <a:solidFill>
                  <a:prstClr val="black"/>
                </a:solidFill>
                <a:effectLst/>
                <a:uLnTx/>
                <a:uFillTx/>
                <a:latin typeface="Century Gothic" panose="020B0502020202020204"/>
                <a:ea typeface="+mn-ea"/>
                <a:cs typeface="+mn-cs"/>
              </a:rPr>
              <a:t> for more offenses</a:t>
            </a:r>
            <a:endParaRPr lang="en-US" sz="2000" b="1" dirty="0">
              <a:solidFill>
                <a:schemeClr val="tx1"/>
              </a:solidFill>
            </a:endParaRPr>
          </a:p>
        </p:txBody>
      </p:sp>
    </p:spTree>
    <p:extLst>
      <p:ext uri="{BB962C8B-B14F-4D97-AF65-F5344CB8AC3E}">
        <p14:creationId xmlns:p14="http://schemas.microsoft.com/office/powerpoint/2010/main" val="2290242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2288125" y="195700"/>
            <a:ext cx="8911687" cy="1280890"/>
          </a:xfrm>
        </p:spPr>
        <p:txBody>
          <a:bodyPr>
            <a:normAutofit/>
          </a:bodyPr>
          <a:lstStyle/>
          <a:p>
            <a:r>
              <a:rPr lang="en-US" dirty="0"/>
              <a:t>Final Rule Application Requirements:</a:t>
            </a:r>
            <a:br>
              <a:rPr lang="en-US" dirty="0"/>
            </a:br>
            <a:r>
              <a:rPr lang="en-US" b="1" dirty="0"/>
              <a:t>Applicant Gating Criteria</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854439" y="1996323"/>
            <a:ext cx="10985245" cy="4665977"/>
          </a:xfrm>
        </p:spPr>
        <p:txBody>
          <a:bodyPr>
            <a:noAutofit/>
          </a:bodyPr>
          <a:lstStyle/>
          <a:p>
            <a:r>
              <a:rPr lang="en-US" sz="2800" dirty="0">
                <a:solidFill>
                  <a:schemeClr val="tx1"/>
                </a:solidFill>
              </a:rPr>
              <a:t>The principal officers/board members as part of the applying entity must meet </a:t>
            </a:r>
            <a:r>
              <a:rPr lang="en-US" sz="2800" b="1" dirty="0">
                <a:solidFill>
                  <a:schemeClr val="tx1"/>
                </a:solidFill>
              </a:rPr>
              <a:t>3 of 4 criteria</a:t>
            </a:r>
            <a:r>
              <a:rPr lang="en-US" sz="2800" dirty="0">
                <a:solidFill>
                  <a:schemeClr val="tx1"/>
                </a:solidFill>
              </a:rPr>
              <a:t>:</a:t>
            </a:r>
          </a:p>
          <a:p>
            <a:endParaRPr lang="en-US" sz="2800" dirty="0">
              <a:solidFill>
                <a:schemeClr val="tx1"/>
              </a:solidFill>
            </a:endParaRPr>
          </a:p>
          <a:p>
            <a:r>
              <a:rPr lang="en-US" sz="2800" b="1" dirty="0">
                <a:solidFill>
                  <a:schemeClr val="tx1"/>
                </a:solidFill>
              </a:rPr>
              <a:t>Criteria #3: Relative with a Previous Marijuana Conviction</a:t>
            </a:r>
          </a:p>
          <a:p>
            <a:pPr lvl="1"/>
            <a:r>
              <a:rPr lang="en-US" sz="3200" dirty="0">
                <a:solidFill>
                  <a:schemeClr val="tx1"/>
                </a:solidFill>
              </a:rPr>
              <a:t>Has a spouse, surviving spouse, parent, child, sibling or legal guardian who was convicted of a violation of federal or state laws related to marijuana or marijuana paraphernalia.</a:t>
            </a:r>
            <a:endParaRPr lang="en-US" sz="2600" b="1" dirty="0">
              <a:solidFill>
                <a:schemeClr val="tx1"/>
              </a:solidFill>
            </a:endParaRPr>
          </a:p>
        </p:txBody>
      </p:sp>
      <p:pic>
        <p:nvPicPr>
          <p:cNvPr id="4" name="Picture 3">
            <a:extLst>
              <a:ext uri="{FF2B5EF4-FFF2-40B4-BE49-F238E27FC236}">
                <a16:creationId xmlns:a16="http://schemas.microsoft.com/office/drawing/2014/main" id="{FDBF504D-9233-EE4F-947E-A827A01DB8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41" y="6321991"/>
            <a:ext cx="2382236" cy="277928"/>
          </a:xfrm>
          <a:prstGeom prst="rect">
            <a:avLst/>
          </a:prstGeom>
        </p:spPr>
      </p:pic>
      <p:pic>
        <p:nvPicPr>
          <p:cNvPr id="5" name="Picture 4" descr="A picture containing text, tableware, dishware, plate&#10;&#10;Description automatically generated">
            <a:extLst>
              <a:ext uri="{FF2B5EF4-FFF2-40B4-BE49-F238E27FC236}">
                <a16:creationId xmlns:a16="http://schemas.microsoft.com/office/drawing/2014/main" id="{111C09AE-A30D-B34A-AB41-78E688FFD1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229" y="6101273"/>
            <a:ext cx="1518822" cy="587070"/>
          </a:xfrm>
          <a:prstGeom prst="rect">
            <a:avLst/>
          </a:prstGeom>
        </p:spPr>
      </p:pic>
      <p:pic>
        <p:nvPicPr>
          <p:cNvPr id="6" name="Picture 5" descr="Logo&#10;&#10;Description automatically generated">
            <a:extLst>
              <a:ext uri="{FF2B5EF4-FFF2-40B4-BE49-F238E27FC236}">
                <a16:creationId xmlns:a16="http://schemas.microsoft.com/office/drawing/2014/main" id="{DD3B20FF-E19C-0E4D-8C55-B405884773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6662" y="6123067"/>
            <a:ext cx="2348280" cy="587070"/>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84A2D180-8007-9B48-B92A-9FDA1599D6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05894" y="6159858"/>
            <a:ext cx="2324100" cy="4699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C121CBDF-B010-6E47-847D-0F4B27B23FB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13280" y="5798915"/>
            <a:ext cx="972283" cy="972283"/>
          </a:xfrm>
          <a:prstGeom prst="rect">
            <a:avLst/>
          </a:prstGeom>
        </p:spPr>
      </p:pic>
    </p:spTree>
    <p:extLst>
      <p:ext uri="{BB962C8B-B14F-4D97-AF65-F5344CB8AC3E}">
        <p14:creationId xmlns:p14="http://schemas.microsoft.com/office/powerpoint/2010/main" val="38887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2288125" y="195700"/>
            <a:ext cx="8911687" cy="1280890"/>
          </a:xfrm>
        </p:spPr>
        <p:txBody>
          <a:bodyPr>
            <a:normAutofit/>
          </a:bodyPr>
          <a:lstStyle/>
          <a:p>
            <a:r>
              <a:rPr lang="en-US" dirty="0"/>
              <a:t>Final Rule Application Requirements:</a:t>
            </a:r>
            <a:br>
              <a:rPr lang="en-US" dirty="0"/>
            </a:br>
            <a:r>
              <a:rPr lang="en-US" b="1" dirty="0"/>
              <a:t>Applicant Gating Criteria</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854439" y="1996323"/>
            <a:ext cx="10985245" cy="4665977"/>
          </a:xfrm>
        </p:spPr>
        <p:txBody>
          <a:bodyPr>
            <a:noAutofit/>
          </a:bodyPr>
          <a:lstStyle/>
          <a:p>
            <a:r>
              <a:rPr lang="en-US" sz="2800" dirty="0">
                <a:solidFill>
                  <a:schemeClr val="tx1"/>
                </a:solidFill>
              </a:rPr>
              <a:t>The principal officers/board members as part of the applying entity must meet </a:t>
            </a:r>
            <a:r>
              <a:rPr lang="en-US" sz="2800" b="1" dirty="0">
                <a:solidFill>
                  <a:schemeClr val="tx1"/>
                </a:solidFill>
              </a:rPr>
              <a:t>3 of 4 criteria</a:t>
            </a:r>
            <a:r>
              <a:rPr lang="en-US" sz="2800" dirty="0">
                <a:solidFill>
                  <a:schemeClr val="tx1"/>
                </a:solidFill>
              </a:rPr>
              <a:t>:</a:t>
            </a:r>
          </a:p>
          <a:p>
            <a:endParaRPr lang="en-US" sz="2800" dirty="0">
              <a:solidFill>
                <a:schemeClr val="tx1"/>
              </a:solidFill>
            </a:endParaRPr>
          </a:p>
          <a:p>
            <a:r>
              <a:rPr lang="en-US" sz="2800" b="1" dirty="0">
                <a:solidFill>
                  <a:schemeClr val="tx1"/>
                </a:solidFill>
              </a:rPr>
              <a:t>Criteria #4: Lived in a Community Disproportionately Impacted by Marijuana Laws</a:t>
            </a:r>
          </a:p>
          <a:p>
            <a:pPr lvl="1"/>
            <a:r>
              <a:rPr lang="en-US" sz="2800" dirty="0">
                <a:solidFill>
                  <a:schemeClr val="tx1"/>
                </a:solidFill>
              </a:rPr>
              <a:t>Has lived for at least 3 of the last 5 years in a “</a:t>
            </a:r>
            <a:r>
              <a:rPr lang="en-US" sz="2800" i="1" dirty="0">
                <a:solidFill>
                  <a:schemeClr val="tx1"/>
                </a:solidFill>
              </a:rPr>
              <a:t>community that has been disproportionately affected by the enforcement of Arizona’s previous marijuana laws</a:t>
            </a:r>
            <a:r>
              <a:rPr lang="en-US" sz="2800" dirty="0">
                <a:solidFill>
                  <a:schemeClr val="tx1"/>
                </a:solidFill>
              </a:rPr>
              <a:t>”*</a:t>
            </a:r>
          </a:p>
          <a:p>
            <a:pPr marL="1371600" lvl="3" indent="0">
              <a:buNone/>
            </a:pPr>
            <a:r>
              <a:rPr lang="en-US" sz="2200" dirty="0">
                <a:solidFill>
                  <a:schemeClr val="tx1"/>
                </a:solidFill>
              </a:rPr>
              <a:t>*These criteria are still being developed and will be added in a subsequent iteration of the rules prior to September 1, 2021.</a:t>
            </a:r>
            <a:endParaRPr lang="en-US" sz="2200" b="1" dirty="0">
              <a:solidFill>
                <a:schemeClr val="tx1"/>
              </a:solidFill>
            </a:endParaRPr>
          </a:p>
        </p:txBody>
      </p:sp>
    </p:spTree>
    <p:extLst>
      <p:ext uri="{BB962C8B-B14F-4D97-AF65-F5344CB8AC3E}">
        <p14:creationId xmlns:p14="http://schemas.microsoft.com/office/powerpoint/2010/main" val="1250569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2288125" y="195700"/>
            <a:ext cx="8911687" cy="1280890"/>
          </a:xfrm>
        </p:spPr>
        <p:txBody>
          <a:bodyPr>
            <a:normAutofit/>
          </a:bodyPr>
          <a:lstStyle/>
          <a:p>
            <a:r>
              <a:rPr lang="en-US" dirty="0"/>
              <a:t>Final Rule Application Requirements:</a:t>
            </a:r>
            <a:br>
              <a:rPr lang="en-US" dirty="0"/>
            </a:br>
            <a:r>
              <a:rPr lang="en-US" b="1" dirty="0"/>
              <a:t>Officer &amp; Board Security</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1256351" y="2153924"/>
            <a:ext cx="10515600" cy="4508376"/>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600" b="0" i="0" u="none" strike="noStrike" kern="1200" cap="none" spc="0" normalizeH="0" baseline="0" noProof="0" dirty="0">
                <a:ln>
                  <a:noFill/>
                </a:ln>
                <a:solidFill>
                  <a:schemeClr val="tx1"/>
                </a:solidFill>
                <a:effectLst/>
                <a:uLnTx/>
                <a:uFillTx/>
                <a:latin typeface="Century Gothic" panose="020B0502020202020204"/>
                <a:ea typeface="+mn-ea"/>
                <a:cs typeface="+mn-cs"/>
              </a:rPr>
              <a:t>Applications must establish that principal officers and  board members </a:t>
            </a:r>
            <a:r>
              <a:rPr kumimoji="0" lang="en-US" sz="3600" b="1" i="0" strike="noStrike" kern="1200" cap="none" spc="0" normalizeH="0" baseline="0" noProof="0" dirty="0">
                <a:ln>
                  <a:noFill/>
                </a:ln>
                <a:solidFill>
                  <a:schemeClr val="tx1"/>
                </a:solidFill>
                <a:effectLst/>
                <a:uLnTx/>
                <a:uFillTx/>
                <a:latin typeface="Century Gothic" panose="020B0502020202020204"/>
                <a:ea typeface="+mn-ea"/>
                <a:cs typeface="+mn-cs"/>
              </a:rPr>
              <a:t>cannot be removed</a:t>
            </a:r>
            <a:r>
              <a:rPr kumimoji="0" lang="en-US" sz="3600" b="0" i="0" u="none" strike="noStrike" kern="1200" cap="none" spc="0" normalizeH="0" baseline="0" noProof="0" dirty="0">
                <a:ln>
                  <a:noFill/>
                </a:ln>
                <a:solidFill>
                  <a:schemeClr val="tx1"/>
                </a:solidFill>
                <a:effectLst/>
                <a:uLnTx/>
                <a:uFillTx/>
                <a:latin typeface="Century Gothic" panose="020B0502020202020204"/>
                <a:ea typeface="+mn-ea"/>
                <a:cs typeface="+mn-cs"/>
              </a:rPr>
              <a:t> </a:t>
            </a:r>
            <a:r>
              <a:rPr kumimoji="0" lang="en-US" sz="3600" b="1" i="0" u="none" strike="noStrike" kern="1200" cap="none" spc="0" normalizeH="0" baseline="0" noProof="0" dirty="0">
                <a:ln>
                  <a:noFill/>
                </a:ln>
                <a:solidFill>
                  <a:schemeClr val="tx1"/>
                </a:solidFill>
                <a:effectLst/>
                <a:uLnTx/>
                <a:uFillTx/>
                <a:latin typeface="Century Gothic" panose="020B0502020202020204"/>
                <a:ea typeface="+mn-ea"/>
                <a:cs typeface="+mn-cs"/>
              </a:rPr>
              <a:t>from their position </a:t>
            </a:r>
            <a:r>
              <a:rPr kumimoji="0" lang="en-US" sz="3600" b="0" i="0" u="none" strike="noStrike" kern="1200" cap="none" spc="0" normalizeH="0" baseline="0" noProof="0" dirty="0">
                <a:ln>
                  <a:noFill/>
                </a:ln>
                <a:solidFill>
                  <a:schemeClr val="tx1"/>
                </a:solidFill>
                <a:effectLst/>
                <a:uLnTx/>
                <a:uFillTx/>
                <a:latin typeface="Century Gothic" panose="020B0502020202020204"/>
                <a:ea typeface="+mn-ea"/>
                <a:cs typeface="+mn-cs"/>
              </a:rPr>
              <a:t>without: </a:t>
            </a:r>
          </a:p>
          <a:p>
            <a:pPr marL="742950" marR="0" lvl="1" indent="-28575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200" b="0" i="0" u="none" strike="noStrike" kern="1200" cap="none" spc="0" normalizeH="0" baseline="0" noProof="0" dirty="0">
                <a:ln>
                  <a:noFill/>
                </a:ln>
                <a:solidFill>
                  <a:schemeClr val="tx1"/>
                </a:solidFill>
                <a:effectLst/>
                <a:uLnTx/>
                <a:uFillTx/>
                <a:latin typeface="Century Gothic" panose="020B0502020202020204"/>
                <a:ea typeface="+mn-ea"/>
                <a:cs typeface="+mn-cs"/>
              </a:rPr>
              <a:t>The written consent of the principal officer or board member, or</a:t>
            </a:r>
          </a:p>
          <a:p>
            <a:pPr marL="742950" marR="0" lvl="1" indent="-28575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200" b="0" i="0" u="none" strike="noStrike" kern="1200" cap="none" spc="0" normalizeH="0" baseline="0" noProof="0" dirty="0">
                <a:ln>
                  <a:noFill/>
                </a:ln>
                <a:solidFill>
                  <a:schemeClr val="tx1"/>
                </a:solidFill>
                <a:effectLst/>
                <a:uLnTx/>
                <a:uFillTx/>
                <a:latin typeface="Century Gothic" panose="020B0502020202020204"/>
                <a:ea typeface="+mn-ea"/>
                <a:cs typeface="+mn-cs"/>
              </a:rPr>
              <a:t>A court order for removal of the principal officer or board member.</a:t>
            </a:r>
          </a:p>
        </p:txBody>
      </p:sp>
      <p:pic>
        <p:nvPicPr>
          <p:cNvPr id="4" name="Picture 3">
            <a:extLst>
              <a:ext uri="{FF2B5EF4-FFF2-40B4-BE49-F238E27FC236}">
                <a16:creationId xmlns:a16="http://schemas.microsoft.com/office/drawing/2014/main" id="{0CF6D888-0B3E-9E4F-B2A5-EF544956D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41" y="6321991"/>
            <a:ext cx="2382236" cy="277928"/>
          </a:xfrm>
          <a:prstGeom prst="rect">
            <a:avLst/>
          </a:prstGeom>
        </p:spPr>
      </p:pic>
      <p:pic>
        <p:nvPicPr>
          <p:cNvPr id="5" name="Picture 4" descr="A picture containing text, tableware, dishware, plate&#10;&#10;Description automatically generated">
            <a:extLst>
              <a:ext uri="{FF2B5EF4-FFF2-40B4-BE49-F238E27FC236}">
                <a16:creationId xmlns:a16="http://schemas.microsoft.com/office/drawing/2014/main" id="{ABD5FE76-CD2B-5744-BD25-EA8C96C683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229" y="6101273"/>
            <a:ext cx="1518822" cy="587070"/>
          </a:xfrm>
          <a:prstGeom prst="rect">
            <a:avLst/>
          </a:prstGeom>
        </p:spPr>
      </p:pic>
      <p:pic>
        <p:nvPicPr>
          <p:cNvPr id="6" name="Picture 5" descr="Logo&#10;&#10;Description automatically generated">
            <a:extLst>
              <a:ext uri="{FF2B5EF4-FFF2-40B4-BE49-F238E27FC236}">
                <a16:creationId xmlns:a16="http://schemas.microsoft.com/office/drawing/2014/main" id="{44E343D0-AB77-E946-A197-FC96169F40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6662" y="6123067"/>
            <a:ext cx="2348280" cy="587070"/>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02A1AD02-7D3C-A040-9D52-78BF83C842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05894" y="6159858"/>
            <a:ext cx="2324100" cy="4699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31AE46E1-2994-484E-BBF1-263C101BF08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13280" y="5798915"/>
            <a:ext cx="972283" cy="972283"/>
          </a:xfrm>
          <a:prstGeom prst="rect">
            <a:avLst/>
          </a:prstGeom>
        </p:spPr>
      </p:pic>
    </p:spTree>
    <p:extLst>
      <p:ext uri="{BB962C8B-B14F-4D97-AF65-F5344CB8AC3E}">
        <p14:creationId xmlns:p14="http://schemas.microsoft.com/office/powerpoint/2010/main" val="4217708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1964267" y="195700"/>
            <a:ext cx="9235545" cy="1280890"/>
          </a:xfrm>
        </p:spPr>
        <p:txBody>
          <a:bodyPr>
            <a:normAutofit/>
          </a:bodyPr>
          <a:lstStyle/>
          <a:p>
            <a:r>
              <a:rPr lang="en-US" dirty="0"/>
              <a:t>Final Rule Application Requirements: </a:t>
            </a:r>
            <a:r>
              <a:rPr lang="en-US" b="1" dirty="0"/>
              <a:t>Application Limit</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1336784" y="2300394"/>
            <a:ext cx="10515600" cy="3000475"/>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en-US" sz="2400" b="1" i="0" u="none" strike="noStrike" kern="1200" cap="none" spc="0" normalizeH="0" baseline="0" noProof="0" dirty="0">
              <a:ln>
                <a:noFill/>
              </a:ln>
              <a:solidFill>
                <a:prstClr val="black">
                  <a:lumMod val="75000"/>
                  <a:lumOff val="25000"/>
                </a:prstClr>
              </a:solidFill>
              <a:effectLst/>
              <a:uLnTx/>
              <a:uFillTx/>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en-US" sz="3200" dirty="0">
                <a:solidFill>
                  <a:schemeClr val="tx1"/>
                </a:solidFill>
              </a:rPr>
              <a:t>No principal officer or board member of the applying entity can be a principal officer or board member on </a:t>
            </a:r>
            <a:r>
              <a:rPr lang="en-US" sz="3200" u="sng" dirty="0">
                <a:solidFill>
                  <a:schemeClr val="tx1"/>
                </a:solidFill>
              </a:rPr>
              <a:t>more than one other</a:t>
            </a:r>
            <a:r>
              <a:rPr lang="en-US" sz="3200" dirty="0">
                <a:solidFill>
                  <a:schemeClr val="tx1"/>
                </a:solidFill>
              </a:rPr>
              <a:t> marijuana establishment.</a:t>
            </a:r>
            <a:endParaRPr kumimoji="0" lang="en-US" sz="3200" b="0" i="0" u="none" strike="noStrike" kern="1200" cap="none" spc="0" normalizeH="0" baseline="0" noProof="0" dirty="0">
              <a:ln>
                <a:noFill/>
              </a:ln>
              <a:solidFill>
                <a:schemeClr val="tx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84342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1964267" y="195700"/>
            <a:ext cx="9235545" cy="1280890"/>
          </a:xfrm>
        </p:spPr>
        <p:txBody>
          <a:bodyPr>
            <a:normAutofit fontScale="90000"/>
          </a:bodyPr>
          <a:lstStyle/>
          <a:p>
            <a:r>
              <a:rPr lang="en-US" dirty="0"/>
              <a:t>Final Rule Additional Requirement for Social Equity Licensees: </a:t>
            </a:r>
            <a:r>
              <a:rPr lang="en-US" b="1" dirty="0"/>
              <a:t>Community Benefit</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1324239" y="1928192"/>
            <a:ext cx="10515600" cy="4734108"/>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en-US" sz="2800" dirty="0">
                <a:solidFill>
                  <a:schemeClr val="tx1"/>
                </a:solidFill>
              </a:rPr>
              <a:t>In addition to complying with all other requirements for operating a marijuana establishment, successful social equity licensees must show how they will </a:t>
            </a:r>
            <a:r>
              <a:rPr lang="en-US" sz="2800" i="1" dirty="0">
                <a:solidFill>
                  <a:schemeClr val="tx1"/>
                </a:solidFill>
              </a:rPr>
              <a:t>help communities disproportionately affected by the enforcement of Arizona’s marijuana laws </a:t>
            </a:r>
            <a:r>
              <a:rPr lang="en-US" sz="2800" dirty="0">
                <a:solidFill>
                  <a:schemeClr val="tx1"/>
                </a:solidFill>
              </a:rPr>
              <a:t>through:</a:t>
            </a:r>
          </a:p>
          <a:p>
            <a:pPr lvl="1" indent="-342900">
              <a:buClr>
                <a:srgbClr val="A53010"/>
              </a:buClr>
              <a:defRPr/>
            </a:pPr>
            <a:r>
              <a:rPr lang="en-US" sz="2800" dirty="0">
                <a:solidFill>
                  <a:schemeClr val="tx1"/>
                </a:solidFill>
              </a:rPr>
              <a:t> Specific hiring or interning practices; or</a:t>
            </a:r>
          </a:p>
          <a:p>
            <a:pPr lvl="1" indent="-342900">
              <a:buClr>
                <a:srgbClr val="A53010"/>
              </a:buClr>
              <a:defRPr/>
            </a:pPr>
            <a:r>
              <a:rPr lang="en-US" sz="2800" dirty="0">
                <a:solidFill>
                  <a:schemeClr val="tx1"/>
                </a:solidFill>
              </a:rPr>
              <a:t>Donation of a percentage of gross profits to nonprofits not affiliated with the marijuana establishment that focus on social or health inequities in the community </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(percentage is undefined)</a:t>
            </a:r>
            <a:endParaRPr kumimoji="0" lang="en-US" sz="2800" b="0" i="0" u="none" strike="noStrike" kern="1200" cap="none" spc="0" normalizeH="0" baseline="0" noProof="0" dirty="0">
              <a:ln>
                <a:noFill/>
              </a:ln>
              <a:solidFill>
                <a:schemeClr val="tx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26662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2288125" y="195700"/>
            <a:ext cx="8911687" cy="1280890"/>
          </a:xfrm>
        </p:spPr>
        <p:txBody>
          <a:bodyPr>
            <a:normAutofit/>
          </a:bodyPr>
          <a:lstStyle/>
          <a:p>
            <a:r>
              <a:rPr lang="en-US" dirty="0"/>
              <a:t>Additional Application Requirements</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1318807" y="2136738"/>
            <a:ext cx="10515600" cy="4423088"/>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200" b="0" i="0" u="none" strike="noStrike" kern="1200" cap="none" spc="0" normalizeH="0" baseline="0" noProof="0" dirty="0">
                <a:ln>
                  <a:noFill/>
                </a:ln>
                <a:solidFill>
                  <a:schemeClr val="tx1"/>
                </a:solidFill>
                <a:effectLst/>
                <a:uLnTx/>
                <a:uFillTx/>
                <a:latin typeface="Century Gothic" panose="020B0502020202020204"/>
                <a:ea typeface="+mn-ea"/>
                <a:cs typeface="+mn-cs"/>
              </a:rPr>
              <a:t>Applications accepted 12/1/21 and 12/14/21</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200" b="0" i="0" u="none" strike="noStrike" kern="1200" cap="none" spc="0" normalizeH="0" baseline="0" noProof="0" dirty="0">
                <a:ln>
                  <a:noFill/>
                </a:ln>
                <a:solidFill>
                  <a:schemeClr val="tx1"/>
                </a:solidFill>
                <a:effectLst/>
                <a:uLnTx/>
                <a:uFillTx/>
                <a:latin typeface="Century Gothic" panose="020B0502020202020204"/>
                <a:ea typeface="+mn-ea"/>
                <a:cs typeface="+mn-cs"/>
              </a:rPr>
              <a:t>Application Fees are $5,000 (non-refundable)</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en-US" sz="3200" dirty="0">
                <a:solidFill>
                  <a:schemeClr val="tx1"/>
                </a:solidFill>
                <a:latin typeface="Century Gothic" panose="020B0502020202020204"/>
              </a:rPr>
              <a:t>T</a:t>
            </a:r>
            <a:r>
              <a:rPr kumimoji="0" lang="en-US" sz="3200" b="0" i="0" u="none" strike="noStrike" kern="1200" cap="none" spc="0" normalizeH="0" baseline="0" noProof="0" dirty="0">
                <a:ln>
                  <a:noFill/>
                </a:ln>
                <a:solidFill>
                  <a:schemeClr val="tx1"/>
                </a:solidFill>
                <a:effectLst/>
                <a:uLnTx/>
                <a:uFillTx/>
                <a:latin typeface="Century Gothic" panose="020B0502020202020204"/>
                <a:ea typeface="+mn-ea"/>
                <a:cs typeface="+mn-cs"/>
              </a:rPr>
              <a:t>he ADHS will conduct a random selection if there are more than 26 qualified applicants (there will be!)</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n-ea"/>
                <a:cs typeface="+mn-cs"/>
              </a:rPr>
              <a:t>ADHS is required to issue the 26 social equity licenses by December 31, 2021 (See </a:t>
            </a:r>
            <a:r>
              <a:rPr kumimoji="0" lang="en-US" sz="3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2"/>
              </a:rPr>
              <a:t>ARS 36-2854(A)(1)(f)</a:t>
            </a:r>
            <a:r>
              <a:rPr kumimoji="0" lang="en-US" sz="3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1000"/>
              </a:spcBef>
              <a:spcAft>
                <a:spcPts val="0"/>
              </a:spcAft>
              <a:buClr>
                <a:srgbClr val="A53010"/>
              </a:buClr>
              <a:buSzTx/>
              <a:buNone/>
              <a:tabLst/>
              <a:defRPr/>
            </a:pPr>
            <a:endParaRPr kumimoji="0" lang="en-US" sz="3200" b="0" i="0" u="none" strike="noStrike" kern="1200" cap="none" spc="0" normalizeH="0" baseline="0" noProof="0" dirty="0">
              <a:ln>
                <a:noFill/>
              </a:ln>
              <a:solidFill>
                <a:schemeClr val="tx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677311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2288125" y="258081"/>
            <a:ext cx="8911687" cy="1280890"/>
          </a:xfrm>
        </p:spPr>
        <p:txBody>
          <a:bodyPr>
            <a:normAutofit/>
          </a:bodyPr>
          <a:lstStyle/>
          <a:p>
            <a:r>
              <a:rPr lang="en-US" dirty="0"/>
              <a:t>Final Rules</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1486168" y="1476591"/>
            <a:ext cx="10515600" cy="5185710"/>
          </a:xfrm>
        </p:spPr>
        <p:txBody>
          <a:bodyPr>
            <a:noAutofit/>
          </a:bodyPr>
          <a:lstStyle/>
          <a:p>
            <a:pPr marL="0" indent="0">
              <a:buNone/>
            </a:pPr>
            <a:endParaRPr lang="en-US" sz="3200" dirty="0"/>
          </a:p>
          <a:p>
            <a:r>
              <a:rPr lang="en-US" sz="3200" dirty="0">
                <a:hlinkClick r:id="rId2"/>
              </a:rPr>
              <a:t>Final Rules are Posted on the ADHS Website</a:t>
            </a:r>
            <a:r>
              <a:rPr lang="en-US" sz="3200" dirty="0"/>
              <a:t> </a:t>
            </a:r>
          </a:p>
          <a:p>
            <a:endParaRPr lang="en-US" sz="3200" dirty="0"/>
          </a:p>
        </p:txBody>
      </p:sp>
      <p:pic>
        <p:nvPicPr>
          <p:cNvPr id="4" name="Picture 3">
            <a:extLst>
              <a:ext uri="{FF2B5EF4-FFF2-40B4-BE49-F238E27FC236}">
                <a16:creationId xmlns:a16="http://schemas.microsoft.com/office/drawing/2014/main" id="{21819303-E42B-6648-9971-23EBCEFF3A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041" y="6321991"/>
            <a:ext cx="2382236" cy="277928"/>
          </a:xfrm>
          <a:prstGeom prst="rect">
            <a:avLst/>
          </a:prstGeom>
        </p:spPr>
      </p:pic>
      <p:pic>
        <p:nvPicPr>
          <p:cNvPr id="5" name="Picture 4" descr="A picture containing text, tableware, dishware, plate&#10;&#10;Description automatically generated">
            <a:extLst>
              <a:ext uri="{FF2B5EF4-FFF2-40B4-BE49-F238E27FC236}">
                <a16:creationId xmlns:a16="http://schemas.microsoft.com/office/drawing/2014/main" id="{8EE15A10-0903-9E44-A978-98B8B8BD02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6229" y="6101273"/>
            <a:ext cx="1518822" cy="587070"/>
          </a:xfrm>
          <a:prstGeom prst="rect">
            <a:avLst/>
          </a:prstGeom>
        </p:spPr>
      </p:pic>
      <p:pic>
        <p:nvPicPr>
          <p:cNvPr id="6" name="Picture 5" descr="Logo&#10;&#10;Description automatically generated">
            <a:extLst>
              <a:ext uri="{FF2B5EF4-FFF2-40B4-BE49-F238E27FC236}">
                <a16:creationId xmlns:a16="http://schemas.microsoft.com/office/drawing/2014/main" id="{055D564F-9DB1-E141-BC78-82F8B12CE4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6662" y="6123067"/>
            <a:ext cx="2348280" cy="587070"/>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A388F314-AE75-C041-8B03-D0FA1EBAC2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05894" y="6159858"/>
            <a:ext cx="2324100" cy="4699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2AAFAFC0-240D-0B4A-82EA-D1042E13B24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13280" y="5798915"/>
            <a:ext cx="972283" cy="972283"/>
          </a:xfrm>
          <a:prstGeom prst="rect">
            <a:avLst/>
          </a:prstGeom>
        </p:spPr>
      </p:pic>
    </p:spTree>
    <p:extLst>
      <p:ext uri="{BB962C8B-B14F-4D97-AF65-F5344CB8AC3E}">
        <p14:creationId xmlns:p14="http://schemas.microsoft.com/office/powerpoint/2010/main" val="1476186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1656523" y="195700"/>
            <a:ext cx="9543290" cy="943987"/>
          </a:xfrm>
        </p:spPr>
        <p:txBody>
          <a:bodyPr>
            <a:normAutofit/>
          </a:bodyPr>
          <a:lstStyle/>
          <a:p>
            <a:pPr algn="ctr"/>
            <a:r>
              <a:rPr lang="en-US" b="1" dirty="0"/>
              <a:t>Remember: Expungement Begins July 12!</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1497496" y="1139687"/>
            <a:ext cx="10515600" cy="5718313"/>
          </a:xfrm>
        </p:spPr>
        <p:txBody>
          <a:bodyPr>
            <a:noAutofit/>
          </a:bodyPr>
          <a:lstStyle/>
          <a:p>
            <a:r>
              <a:rPr lang="en-US" sz="2800" b="0" i="0" dirty="0">
                <a:solidFill>
                  <a:srgbClr val="303030"/>
                </a:solidFill>
                <a:effectLst/>
              </a:rPr>
              <a:t>Persons eligible for expungement of previous marijuana charges can apply to the courts </a:t>
            </a:r>
            <a:r>
              <a:rPr lang="en-US" sz="2800" dirty="0">
                <a:solidFill>
                  <a:srgbClr val="303030"/>
                </a:solidFill>
              </a:rPr>
              <a:t>beginning July 12, 2021. Eligible charges include:</a:t>
            </a:r>
            <a:r>
              <a:rPr lang="en-US" sz="2800" b="0" i="0" dirty="0">
                <a:solidFill>
                  <a:srgbClr val="303030"/>
                </a:solidFill>
                <a:effectLst/>
              </a:rPr>
              <a:t> </a:t>
            </a:r>
            <a:endParaRPr lang="en-US" sz="2800" dirty="0"/>
          </a:p>
          <a:p>
            <a:pPr lvl="1">
              <a:buFont typeface="Arial" panose="020B0604020202020204" pitchFamily="34" charset="0"/>
              <a:buChar char="•"/>
            </a:pPr>
            <a:r>
              <a:rPr lang="en-US" sz="2200" b="0" i="0" dirty="0">
                <a:solidFill>
                  <a:srgbClr val="303030"/>
                </a:solidFill>
                <a:effectLst/>
              </a:rPr>
              <a:t>Possessing, consuming, or transporting 2.5 oz or less of marijuana (not more than 12.5 grams can be concentrate)</a:t>
            </a:r>
          </a:p>
          <a:p>
            <a:pPr lvl="1">
              <a:buFont typeface="Arial" panose="020B0604020202020204" pitchFamily="34" charset="0"/>
              <a:buChar char="•"/>
            </a:pPr>
            <a:r>
              <a:rPr lang="en-US" sz="2200" b="0" i="0" dirty="0">
                <a:solidFill>
                  <a:srgbClr val="303030"/>
                </a:solidFill>
                <a:effectLst/>
              </a:rPr>
              <a:t>Possessing, transporting, cultivating, or processing 6 or fewer marijuana plants</a:t>
            </a:r>
          </a:p>
          <a:p>
            <a:pPr lvl="1">
              <a:buFont typeface="Arial" panose="020B0604020202020204" pitchFamily="34" charset="0"/>
              <a:buChar char="•"/>
            </a:pPr>
            <a:r>
              <a:rPr lang="en-US" sz="2200" b="0" i="0" dirty="0">
                <a:solidFill>
                  <a:srgbClr val="303030"/>
                </a:solidFill>
                <a:effectLst/>
              </a:rPr>
              <a:t>Possessing, using, or transporting marijuana paraphernalia</a:t>
            </a:r>
          </a:p>
          <a:p>
            <a:pPr algn="l"/>
            <a:r>
              <a:rPr lang="en-US" sz="2800" dirty="0">
                <a:solidFill>
                  <a:srgbClr val="303030"/>
                </a:solidFill>
              </a:rPr>
              <a:t>E</a:t>
            </a:r>
            <a:r>
              <a:rPr lang="en-US" sz="2800" b="0" i="0" dirty="0">
                <a:solidFill>
                  <a:srgbClr val="303030"/>
                </a:solidFill>
                <a:effectLst/>
              </a:rPr>
              <a:t>xpungement forms available at </a:t>
            </a:r>
            <a:r>
              <a:rPr lang="en-US" sz="2800" b="0" i="0" dirty="0">
                <a:solidFill>
                  <a:srgbClr val="303030"/>
                </a:solidFill>
                <a:effectLst/>
                <a:hlinkClick r:id="rId2"/>
              </a:rPr>
              <a:t>azcourts.gov/prop207</a:t>
            </a:r>
            <a:endParaRPr lang="en-US" sz="2800" b="0" i="0" dirty="0">
              <a:solidFill>
                <a:srgbClr val="303030"/>
              </a:solidFill>
              <a:effectLst/>
            </a:endParaRPr>
          </a:p>
          <a:p>
            <a:pPr algn="l"/>
            <a:r>
              <a:rPr lang="en-US" sz="2800" dirty="0">
                <a:solidFill>
                  <a:srgbClr val="303030"/>
                </a:solidFill>
              </a:rPr>
              <a:t>ADHS is required to distribute $4M to entities that offer clinics and assistance to help people file expungement requests (no info yet on who they are)</a:t>
            </a:r>
            <a:endParaRPr lang="en-US" sz="2800" dirty="0"/>
          </a:p>
        </p:txBody>
      </p:sp>
    </p:spTree>
    <p:extLst>
      <p:ext uri="{BB962C8B-B14F-4D97-AF65-F5344CB8AC3E}">
        <p14:creationId xmlns:p14="http://schemas.microsoft.com/office/powerpoint/2010/main" val="65817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02C2A-4C49-465B-ACAD-03A7C9A2F3C5}"/>
              </a:ext>
            </a:extLst>
          </p:cNvPr>
          <p:cNvSpPr>
            <a:spLocks noGrp="1"/>
          </p:cNvSpPr>
          <p:nvPr>
            <p:ph type="ctrTitle"/>
          </p:nvPr>
        </p:nvSpPr>
        <p:spPr>
          <a:xfrm>
            <a:off x="1790701" y="571500"/>
            <a:ext cx="8915399" cy="2019300"/>
          </a:xfrm>
        </p:spPr>
        <p:txBody>
          <a:bodyPr>
            <a:normAutofit/>
          </a:bodyPr>
          <a:lstStyle/>
          <a:p>
            <a:r>
              <a:rPr lang="en-US" sz="4900" dirty="0"/>
              <a:t>Social Equity Licenses &amp; the Smart and Safe Arizona Act</a:t>
            </a:r>
          </a:p>
        </p:txBody>
      </p:sp>
      <p:sp>
        <p:nvSpPr>
          <p:cNvPr id="3" name="Subtitle 2">
            <a:extLst>
              <a:ext uri="{FF2B5EF4-FFF2-40B4-BE49-F238E27FC236}">
                <a16:creationId xmlns:a16="http://schemas.microsoft.com/office/drawing/2014/main" id="{93B82300-6BD1-4C3F-9BFC-5920427C2758}"/>
              </a:ext>
            </a:extLst>
          </p:cNvPr>
          <p:cNvSpPr>
            <a:spLocks noGrp="1"/>
          </p:cNvSpPr>
          <p:nvPr>
            <p:ph type="subTitle" idx="1"/>
          </p:nvPr>
        </p:nvSpPr>
        <p:spPr>
          <a:xfrm>
            <a:off x="2239617" y="3602037"/>
            <a:ext cx="9144000" cy="3141663"/>
          </a:xfrm>
        </p:spPr>
        <p:txBody>
          <a:bodyPr>
            <a:normAutofit fontScale="92500"/>
          </a:bodyPr>
          <a:lstStyle/>
          <a:p>
            <a:endParaRPr lang="en-US" dirty="0"/>
          </a:p>
          <a:p>
            <a:r>
              <a:rPr lang="en-US" sz="2400" b="1" dirty="0"/>
              <a:t>Marijuana Industry Trade Association Social Equity Webinar Series</a:t>
            </a:r>
          </a:p>
          <a:p>
            <a:r>
              <a:rPr lang="en-US" sz="2400" dirty="0"/>
              <a:t>June 4, 2021</a:t>
            </a:r>
          </a:p>
          <a:p>
            <a:endParaRPr lang="en-US" sz="2400" dirty="0"/>
          </a:p>
          <a:p>
            <a:r>
              <a:rPr lang="en-US" sz="1900" dirty="0"/>
              <a:t>Will Humble, MPH</a:t>
            </a:r>
          </a:p>
          <a:p>
            <a:r>
              <a:rPr lang="en-US" sz="1900" dirty="0"/>
              <a:t>Executive Director, Arizona Public Health Association </a:t>
            </a:r>
          </a:p>
          <a:p>
            <a:r>
              <a:rPr lang="en-US" sz="1900" dirty="0"/>
              <a:t>Director, Arizona Department of Health Services (2009-2015)</a:t>
            </a:r>
          </a:p>
        </p:txBody>
      </p:sp>
    </p:spTree>
    <p:extLst>
      <p:ext uri="{BB962C8B-B14F-4D97-AF65-F5344CB8AC3E}">
        <p14:creationId xmlns:p14="http://schemas.microsoft.com/office/powerpoint/2010/main" val="298205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6DA7-D634-4CDD-9979-771675F858A9}"/>
              </a:ext>
            </a:extLst>
          </p:cNvPr>
          <p:cNvSpPr>
            <a:spLocks noGrp="1"/>
          </p:cNvSpPr>
          <p:nvPr>
            <p:ph type="title"/>
          </p:nvPr>
        </p:nvSpPr>
        <p:spPr/>
        <p:txBody>
          <a:bodyPr/>
          <a:lstStyle/>
          <a:p>
            <a:r>
              <a:rPr lang="en-US" dirty="0"/>
              <a:t>Agency Rulemaking Overview</a:t>
            </a:r>
          </a:p>
        </p:txBody>
      </p:sp>
      <p:sp>
        <p:nvSpPr>
          <p:cNvPr id="3" name="Content Placeholder 2">
            <a:extLst>
              <a:ext uri="{FF2B5EF4-FFF2-40B4-BE49-F238E27FC236}">
                <a16:creationId xmlns:a16="http://schemas.microsoft.com/office/drawing/2014/main" id="{5137C2E9-2D7C-4644-8EA5-8DA35C37C616}"/>
              </a:ext>
            </a:extLst>
          </p:cNvPr>
          <p:cNvSpPr>
            <a:spLocks noGrp="1"/>
          </p:cNvSpPr>
          <p:nvPr>
            <p:ph idx="1"/>
          </p:nvPr>
        </p:nvSpPr>
        <p:spPr>
          <a:xfrm>
            <a:off x="2232201" y="2135012"/>
            <a:ext cx="9708008" cy="4354688"/>
          </a:xfrm>
        </p:spPr>
        <p:txBody>
          <a:bodyPr>
            <a:noAutofit/>
          </a:bodyPr>
          <a:lstStyle/>
          <a:p>
            <a:r>
              <a:rPr lang="en-US" sz="3000" dirty="0">
                <a:solidFill>
                  <a:schemeClr val="tx1"/>
                </a:solidFill>
              </a:rPr>
              <a:t>Most state laws require both authorizing Statute and Administrative Code (also known as “rules”)</a:t>
            </a:r>
          </a:p>
          <a:p>
            <a:r>
              <a:rPr lang="en-US" sz="3000" dirty="0">
                <a:solidFill>
                  <a:schemeClr val="tx1"/>
                </a:solidFill>
              </a:rPr>
              <a:t>The ADHS is required to adopt “rules” to flesh out the detailed requirements</a:t>
            </a:r>
          </a:p>
          <a:p>
            <a:r>
              <a:rPr lang="en-US" sz="3000" dirty="0">
                <a:solidFill>
                  <a:schemeClr val="tx1"/>
                </a:solidFill>
              </a:rPr>
              <a:t>The Smart and Safe Arizona Act gives the ADHS with wide latitude for developing the social equity license rules</a:t>
            </a:r>
          </a:p>
        </p:txBody>
      </p:sp>
      <p:pic>
        <p:nvPicPr>
          <p:cNvPr id="4" name="Picture 3">
            <a:extLst>
              <a:ext uri="{FF2B5EF4-FFF2-40B4-BE49-F238E27FC236}">
                <a16:creationId xmlns:a16="http://schemas.microsoft.com/office/drawing/2014/main" id="{A349F32C-C4D6-0740-AA63-F0EB29225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41" y="6321991"/>
            <a:ext cx="2382236" cy="277928"/>
          </a:xfrm>
          <a:prstGeom prst="rect">
            <a:avLst/>
          </a:prstGeom>
        </p:spPr>
      </p:pic>
      <p:pic>
        <p:nvPicPr>
          <p:cNvPr id="5" name="Picture 4" descr="A picture containing text, tableware, dishware, plate&#10;&#10;Description automatically generated">
            <a:extLst>
              <a:ext uri="{FF2B5EF4-FFF2-40B4-BE49-F238E27FC236}">
                <a16:creationId xmlns:a16="http://schemas.microsoft.com/office/drawing/2014/main" id="{7825FDDE-78E3-5A40-9C24-1BB556E640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229" y="6101273"/>
            <a:ext cx="1518822" cy="587070"/>
          </a:xfrm>
          <a:prstGeom prst="rect">
            <a:avLst/>
          </a:prstGeom>
        </p:spPr>
      </p:pic>
      <p:pic>
        <p:nvPicPr>
          <p:cNvPr id="6" name="Picture 5" descr="Logo&#10;&#10;Description automatically generated">
            <a:extLst>
              <a:ext uri="{FF2B5EF4-FFF2-40B4-BE49-F238E27FC236}">
                <a16:creationId xmlns:a16="http://schemas.microsoft.com/office/drawing/2014/main" id="{6B0F7069-45D8-FC44-B6F8-368FB6CEBC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6662" y="6123067"/>
            <a:ext cx="2348280" cy="587070"/>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39EDB31D-3855-8E4F-A75B-4E58463D3E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05894" y="6159858"/>
            <a:ext cx="2324100" cy="4699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31B0EFC0-779D-7542-A32B-566B5FD646C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10946" y="5696581"/>
            <a:ext cx="1074618" cy="1074618"/>
          </a:xfrm>
          <a:prstGeom prst="rect">
            <a:avLst/>
          </a:prstGeom>
        </p:spPr>
      </p:pic>
    </p:spTree>
    <p:extLst>
      <p:ext uri="{BB962C8B-B14F-4D97-AF65-F5344CB8AC3E}">
        <p14:creationId xmlns:p14="http://schemas.microsoft.com/office/powerpoint/2010/main" val="215162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358E-B612-42EC-B8E0-408E3164A262}"/>
              </a:ext>
            </a:extLst>
          </p:cNvPr>
          <p:cNvSpPr>
            <a:spLocks noGrp="1"/>
          </p:cNvSpPr>
          <p:nvPr>
            <p:ph type="title"/>
          </p:nvPr>
        </p:nvSpPr>
        <p:spPr/>
        <p:txBody>
          <a:bodyPr/>
          <a:lstStyle/>
          <a:p>
            <a:r>
              <a:rPr lang="en-US" dirty="0"/>
              <a:t>Statute vs. Rules</a:t>
            </a:r>
          </a:p>
        </p:txBody>
      </p:sp>
      <p:sp>
        <p:nvSpPr>
          <p:cNvPr id="3" name="Content Placeholder 2">
            <a:extLst>
              <a:ext uri="{FF2B5EF4-FFF2-40B4-BE49-F238E27FC236}">
                <a16:creationId xmlns:a16="http://schemas.microsoft.com/office/drawing/2014/main" id="{F557339C-115D-418A-B045-917376FC787C}"/>
              </a:ext>
            </a:extLst>
          </p:cNvPr>
          <p:cNvSpPr>
            <a:spLocks noGrp="1"/>
          </p:cNvSpPr>
          <p:nvPr>
            <p:ph idx="1"/>
          </p:nvPr>
        </p:nvSpPr>
        <p:spPr>
          <a:xfrm>
            <a:off x="1499016" y="1905000"/>
            <a:ext cx="10330568" cy="3957611"/>
          </a:xfrm>
        </p:spPr>
        <p:txBody>
          <a:bodyPr>
            <a:noAutofit/>
          </a:bodyPr>
          <a:lstStyle/>
          <a:p>
            <a:r>
              <a:rPr lang="en-US" sz="3200" dirty="0">
                <a:solidFill>
                  <a:schemeClr val="tx1"/>
                </a:solidFill>
              </a:rPr>
              <a:t>The statute provides the “skeleton” of the Smart and Safe Arizona program</a:t>
            </a:r>
          </a:p>
          <a:p>
            <a:r>
              <a:rPr lang="en-US" sz="3200" dirty="0">
                <a:solidFill>
                  <a:schemeClr val="tx1"/>
                </a:solidFill>
              </a:rPr>
              <a:t>The Administrative Code – or “rules” provides the detail needed to make the statute function</a:t>
            </a:r>
          </a:p>
          <a:p>
            <a:r>
              <a:rPr lang="en-US" sz="3200" dirty="0">
                <a:solidFill>
                  <a:schemeClr val="tx1"/>
                </a:solidFill>
              </a:rPr>
              <a:t>Both statute and Administrative Code need to be finished before the social equity program can be implemented</a:t>
            </a:r>
          </a:p>
        </p:txBody>
      </p:sp>
    </p:spTree>
    <p:extLst>
      <p:ext uri="{BB962C8B-B14F-4D97-AF65-F5344CB8AC3E}">
        <p14:creationId xmlns:p14="http://schemas.microsoft.com/office/powerpoint/2010/main" val="868068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2E428-D229-4F92-A49E-17CE6139C358}"/>
              </a:ext>
            </a:extLst>
          </p:cNvPr>
          <p:cNvSpPr>
            <a:spLocks noGrp="1"/>
          </p:cNvSpPr>
          <p:nvPr>
            <p:ph type="title"/>
          </p:nvPr>
        </p:nvSpPr>
        <p:spPr>
          <a:xfrm>
            <a:off x="2592925" y="353177"/>
            <a:ext cx="8911687" cy="1280890"/>
          </a:xfrm>
        </p:spPr>
        <p:txBody>
          <a:bodyPr/>
          <a:lstStyle/>
          <a:p>
            <a:r>
              <a:rPr lang="en-US" dirty="0"/>
              <a:t>Rulemaking Categories</a:t>
            </a:r>
          </a:p>
        </p:txBody>
      </p:sp>
      <p:sp>
        <p:nvSpPr>
          <p:cNvPr id="3" name="Content Placeholder 2">
            <a:extLst>
              <a:ext uri="{FF2B5EF4-FFF2-40B4-BE49-F238E27FC236}">
                <a16:creationId xmlns:a16="http://schemas.microsoft.com/office/drawing/2014/main" id="{BB5CF8F5-DCB0-4008-A39E-7C8399B3349D}"/>
              </a:ext>
            </a:extLst>
          </p:cNvPr>
          <p:cNvSpPr>
            <a:spLocks noGrp="1"/>
          </p:cNvSpPr>
          <p:nvPr>
            <p:ph idx="1"/>
          </p:nvPr>
        </p:nvSpPr>
        <p:spPr>
          <a:xfrm>
            <a:off x="1842052" y="1733857"/>
            <a:ext cx="10045148" cy="4296833"/>
          </a:xfrm>
        </p:spPr>
        <p:txBody>
          <a:bodyPr>
            <a:normAutofit/>
          </a:bodyPr>
          <a:lstStyle/>
          <a:p>
            <a:r>
              <a:rPr lang="en-US" sz="3200" dirty="0">
                <a:solidFill>
                  <a:schemeClr val="tx1"/>
                </a:solidFill>
              </a:rPr>
              <a:t>Classes of Rulemaking:</a:t>
            </a:r>
          </a:p>
          <a:p>
            <a:pPr lvl="1"/>
            <a:r>
              <a:rPr lang="en-US" sz="3200" dirty="0">
                <a:solidFill>
                  <a:schemeClr val="tx1"/>
                </a:solidFill>
              </a:rPr>
              <a:t>Emergency</a:t>
            </a:r>
          </a:p>
          <a:p>
            <a:pPr lvl="1"/>
            <a:r>
              <a:rPr lang="en-US" sz="3200" dirty="0">
                <a:solidFill>
                  <a:schemeClr val="tx1"/>
                </a:solidFill>
              </a:rPr>
              <a:t>Exempt</a:t>
            </a:r>
          </a:p>
          <a:p>
            <a:pPr lvl="1"/>
            <a:r>
              <a:rPr lang="en-US" sz="3200" dirty="0">
                <a:solidFill>
                  <a:schemeClr val="tx1"/>
                </a:solidFill>
              </a:rPr>
              <a:t>Regular</a:t>
            </a:r>
          </a:p>
          <a:p>
            <a:pPr lvl="0"/>
            <a:r>
              <a:rPr lang="en-US" sz="3200" dirty="0">
                <a:solidFill>
                  <a:schemeClr val="tx1"/>
                </a:solidFill>
              </a:rPr>
              <a:t>The Smart &amp; Safe Arizona Act gives ADHS  for </a:t>
            </a:r>
            <a:r>
              <a:rPr lang="en-US" sz="3200" b="1" dirty="0">
                <a:solidFill>
                  <a:schemeClr val="tx1"/>
                </a:solidFill>
              </a:rPr>
              <a:t>exempt</a:t>
            </a:r>
            <a:r>
              <a:rPr lang="en-US" sz="3200" dirty="0">
                <a:solidFill>
                  <a:schemeClr val="tx1"/>
                </a:solidFill>
              </a:rPr>
              <a:t> rulemaking authority (the “diamond lane”)</a:t>
            </a:r>
          </a:p>
        </p:txBody>
      </p:sp>
      <p:pic>
        <p:nvPicPr>
          <p:cNvPr id="4" name="Picture 3">
            <a:extLst>
              <a:ext uri="{FF2B5EF4-FFF2-40B4-BE49-F238E27FC236}">
                <a16:creationId xmlns:a16="http://schemas.microsoft.com/office/drawing/2014/main" id="{4D40BDA5-2FF8-3846-8996-08A79D5C73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41" y="6321991"/>
            <a:ext cx="2382236" cy="277928"/>
          </a:xfrm>
          <a:prstGeom prst="rect">
            <a:avLst/>
          </a:prstGeom>
        </p:spPr>
      </p:pic>
      <p:pic>
        <p:nvPicPr>
          <p:cNvPr id="5" name="Picture 4" descr="A picture containing text, tableware, dishware, plate&#10;&#10;Description automatically generated">
            <a:extLst>
              <a:ext uri="{FF2B5EF4-FFF2-40B4-BE49-F238E27FC236}">
                <a16:creationId xmlns:a16="http://schemas.microsoft.com/office/drawing/2014/main" id="{0166DB07-ABDB-D44D-97A0-8A3D7CCF95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229" y="6101273"/>
            <a:ext cx="1518822" cy="587070"/>
          </a:xfrm>
          <a:prstGeom prst="rect">
            <a:avLst/>
          </a:prstGeom>
        </p:spPr>
      </p:pic>
      <p:pic>
        <p:nvPicPr>
          <p:cNvPr id="6" name="Picture 5" descr="Logo&#10;&#10;Description automatically generated">
            <a:extLst>
              <a:ext uri="{FF2B5EF4-FFF2-40B4-BE49-F238E27FC236}">
                <a16:creationId xmlns:a16="http://schemas.microsoft.com/office/drawing/2014/main" id="{3BBA3F1B-18AF-934D-ACC8-B4C1E23E65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6662" y="6123067"/>
            <a:ext cx="2348280" cy="587070"/>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01209B1D-5CB1-384C-B26C-14CCC395B0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05894" y="6159858"/>
            <a:ext cx="2324100" cy="4699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1F26553A-EBD0-C04C-A637-F80273A729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10946" y="5696581"/>
            <a:ext cx="1074618" cy="1074618"/>
          </a:xfrm>
          <a:prstGeom prst="rect">
            <a:avLst/>
          </a:prstGeom>
        </p:spPr>
      </p:pic>
    </p:spTree>
    <p:extLst>
      <p:ext uri="{BB962C8B-B14F-4D97-AF65-F5344CB8AC3E}">
        <p14:creationId xmlns:p14="http://schemas.microsoft.com/office/powerpoint/2010/main" val="369016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F67FF-1140-4D12-99BB-0DF1FD902CBF}"/>
              </a:ext>
            </a:extLst>
          </p:cNvPr>
          <p:cNvSpPr>
            <a:spLocks noGrp="1"/>
          </p:cNvSpPr>
          <p:nvPr>
            <p:ph type="title"/>
          </p:nvPr>
        </p:nvSpPr>
        <p:spPr/>
        <p:txBody>
          <a:bodyPr/>
          <a:lstStyle/>
          <a:p>
            <a:r>
              <a:rPr lang="en-US" dirty="0"/>
              <a:t>Exempt Rulemaking</a:t>
            </a:r>
          </a:p>
        </p:txBody>
      </p:sp>
      <p:sp>
        <p:nvSpPr>
          <p:cNvPr id="3" name="Content Placeholder 2">
            <a:extLst>
              <a:ext uri="{FF2B5EF4-FFF2-40B4-BE49-F238E27FC236}">
                <a16:creationId xmlns:a16="http://schemas.microsoft.com/office/drawing/2014/main" id="{6B42E464-BEDB-4C5C-8AFA-4672618AC2DD}"/>
              </a:ext>
            </a:extLst>
          </p:cNvPr>
          <p:cNvSpPr>
            <a:spLocks noGrp="1"/>
          </p:cNvSpPr>
          <p:nvPr>
            <p:ph idx="1"/>
          </p:nvPr>
        </p:nvSpPr>
        <p:spPr>
          <a:xfrm>
            <a:off x="1457739" y="1709568"/>
            <a:ext cx="10353261" cy="4651476"/>
          </a:xfrm>
        </p:spPr>
        <p:txBody>
          <a:bodyPr>
            <a:noAutofit/>
          </a:bodyPr>
          <a:lstStyle/>
          <a:p>
            <a:r>
              <a:rPr lang="en-US" sz="2600" b="0" i="0" dirty="0">
                <a:solidFill>
                  <a:srgbClr val="222222"/>
                </a:solidFill>
                <a:effectLst/>
              </a:rPr>
              <a:t>T</a:t>
            </a:r>
            <a:r>
              <a:rPr lang="en-US" sz="2800" b="0" i="0" dirty="0">
                <a:solidFill>
                  <a:srgbClr val="222222"/>
                </a:solidFill>
                <a:effectLst/>
              </a:rPr>
              <a:t>he </a:t>
            </a:r>
            <a:r>
              <a:rPr lang="en-US" sz="2800" b="1" i="0" dirty="0">
                <a:solidFill>
                  <a:srgbClr val="222222"/>
                </a:solidFill>
                <a:effectLst/>
              </a:rPr>
              <a:t>ADHS is Exempt from the normal Rulemaking requirements </a:t>
            </a:r>
            <a:r>
              <a:rPr lang="en-US" sz="2800" b="0" i="0" dirty="0">
                <a:solidFill>
                  <a:srgbClr val="222222"/>
                </a:solidFill>
                <a:effectLst/>
              </a:rPr>
              <a:t>in the Arizona Administrative Procedures Act until December 2025)</a:t>
            </a:r>
          </a:p>
          <a:p>
            <a:r>
              <a:rPr lang="en-US" sz="2800" dirty="0">
                <a:solidFill>
                  <a:srgbClr val="222222"/>
                </a:solidFill>
              </a:rPr>
              <a:t>The ADHS is prospectively exempt from any future executive order that </a:t>
            </a:r>
            <a:r>
              <a:rPr lang="en-US" sz="2800" b="0" i="0" dirty="0">
                <a:solidFill>
                  <a:srgbClr val="222222"/>
                </a:solidFill>
                <a:effectLst/>
              </a:rPr>
              <a:t>limits their ability to adopt new rules</a:t>
            </a:r>
          </a:p>
          <a:p>
            <a:r>
              <a:rPr lang="en-US" sz="2800" dirty="0">
                <a:solidFill>
                  <a:srgbClr val="222222"/>
                </a:solidFill>
              </a:rPr>
              <a:t>ADHS </a:t>
            </a:r>
            <a:r>
              <a:rPr lang="en-US" sz="2800" u="sng" dirty="0">
                <a:solidFill>
                  <a:srgbClr val="222222"/>
                </a:solidFill>
              </a:rPr>
              <a:t>does not</a:t>
            </a:r>
            <a:r>
              <a:rPr lang="en-US" sz="2800" dirty="0">
                <a:solidFill>
                  <a:srgbClr val="222222"/>
                </a:solidFill>
              </a:rPr>
              <a:t> need to submit the rules to the Governor’s Regulatory Review Council for approval</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3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2"/>
              </a:rPr>
              <a:t>Final Rules are Posted on the ADHS Website</a:t>
            </a:r>
            <a:r>
              <a:rPr kumimoji="0" lang="en-US" sz="3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p>
          <a:p>
            <a:pPr marL="0" indent="0">
              <a:buNone/>
            </a:pPr>
            <a:endParaRPr lang="en-US" sz="2800" dirty="0"/>
          </a:p>
        </p:txBody>
      </p:sp>
    </p:spTree>
    <p:extLst>
      <p:ext uri="{BB962C8B-B14F-4D97-AF65-F5344CB8AC3E}">
        <p14:creationId xmlns:p14="http://schemas.microsoft.com/office/powerpoint/2010/main" val="324705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2288125" y="195700"/>
            <a:ext cx="8911687" cy="1280890"/>
          </a:xfrm>
        </p:spPr>
        <p:txBody>
          <a:bodyPr>
            <a:normAutofit/>
          </a:bodyPr>
          <a:lstStyle/>
          <a:p>
            <a:r>
              <a:rPr lang="en-US" dirty="0"/>
              <a:t>Final Rule Application Requirements:</a:t>
            </a:r>
            <a:br>
              <a:rPr lang="en-US" dirty="0"/>
            </a:br>
            <a:r>
              <a:rPr lang="en-US" b="1" dirty="0"/>
              <a:t>Ownership</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892539" y="1476591"/>
            <a:ext cx="10985245" cy="5185710"/>
          </a:xfrm>
        </p:spPr>
        <p:txBody>
          <a:bodyPr>
            <a:noAutofit/>
          </a:bodyPr>
          <a:lstStyle/>
          <a:p>
            <a:r>
              <a:rPr lang="en-US" sz="2400" dirty="0">
                <a:solidFill>
                  <a:schemeClr val="tx1"/>
                </a:solidFill>
              </a:rPr>
              <a:t>One or more of the principal officers or board members of the applying entity must hold at least 51% </a:t>
            </a:r>
            <a:r>
              <a:rPr lang="en-US" sz="2400" b="1" dirty="0">
                <a:solidFill>
                  <a:schemeClr val="tx1"/>
                </a:solidFill>
              </a:rPr>
              <a:t>ownership</a:t>
            </a:r>
            <a:r>
              <a:rPr lang="en-US" sz="2400" dirty="0">
                <a:solidFill>
                  <a:schemeClr val="tx1"/>
                </a:solidFill>
              </a:rPr>
              <a:t> in the entity.</a:t>
            </a:r>
          </a:p>
          <a:p>
            <a:r>
              <a:rPr lang="en-US" sz="2400" dirty="0">
                <a:solidFill>
                  <a:schemeClr val="tx1"/>
                </a:solidFill>
              </a:rPr>
              <a:t>“</a:t>
            </a:r>
            <a:r>
              <a:rPr lang="en-US" sz="2400" b="1" dirty="0">
                <a:solidFill>
                  <a:schemeClr val="tx1"/>
                </a:solidFill>
              </a:rPr>
              <a:t>Ownership</a:t>
            </a:r>
            <a:r>
              <a:rPr lang="en-US" sz="2400" dirty="0">
                <a:solidFill>
                  <a:schemeClr val="tx1"/>
                </a:solidFill>
              </a:rPr>
              <a:t>” means that an individual has an interest in an applying entity that: </a:t>
            </a:r>
          </a:p>
          <a:p>
            <a:pPr lvl="1"/>
            <a:r>
              <a:rPr lang="en-US" sz="2050" dirty="0">
                <a:solidFill>
                  <a:schemeClr val="tx1"/>
                </a:solidFill>
              </a:rPr>
              <a:t>Entitles the individual to at least that portion of distributed profits of the applying entity that is proportional to the % of the individual’s interest in the applying entity;</a:t>
            </a:r>
          </a:p>
          <a:p>
            <a:pPr lvl="1"/>
            <a:r>
              <a:rPr lang="en-US" sz="2050" dirty="0">
                <a:solidFill>
                  <a:schemeClr val="tx1"/>
                </a:solidFill>
              </a:rPr>
              <a:t>Ensures that the individual has a % of the voting rights in the applying entity that is proportional to the % of the individual’s interest in the applying entity; and</a:t>
            </a:r>
          </a:p>
          <a:p>
            <a:pPr lvl="1"/>
            <a:r>
              <a:rPr lang="en-US" sz="2050" dirty="0">
                <a:solidFill>
                  <a:schemeClr val="tx1"/>
                </a:solidFill>
              </a:rPr>
              <a:t>Is not subject to restrictions or assignments of voting rights that cause benefits derived from the individual’s interest in the applying entity to go to another person other than voluntary sale of the interest or the individual’s death or incapacity.</a:t>
            </a:r>
          </a:p>
        </p:txBody>
      </p:sp>
      <p:pic>
        <p:nvPicPr>
          <p:cNvPr id="4" name="Picture 3">
            <a:extLst>
              <a:ext uri="{FF2B5EF4-FFF2-40B4-BE49-F238E27FC236}">
                <a16:creationId xmlns:a16="http://schemas.microsoft.com/office/drawing/2014/main" id="{954BB74C-5859-4E4F-B124-4D41DB77D5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41" y="6321991"/>
            <a:ext cx="2382236" cy="277928"/>
          </a:xfrm>
          <a:prstGeom prst="rect">
            <a:avLst/>
          </a:prstGeom>
        </p:spPr>
      </p:pic>
      <p:pic>
        <p:nvPicPr>
          <p:cNvPr id="5" name="Picture 4" descr="A picture containing text, tableware, dishware, plate&#10;&#10;Description automatically generated">
            <a:extLst>
              <a:ext uri="{FF2B5EF4-FFF2-40B4-BE49-F238E27FC236}">
                <a16:creationId xmlns:a16="http://schemas.microsoft.com/office/drawing/2014/main" id="{8F95A4E3-8745-C441-8556-A3730B931F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229" y="6101273"/>
            <a:ext cx="1518822" cy="587070"/>
          </a:xfrm>
          <a:prstGeom prst="rect">
            <a:avLst/>
          </a:prstGeom>
        </p:spPr>
      </p:pic>
      <p:pic>
        <p:nvPicPr>
          <p:cNvPr id="6" name="Picture 5" descr="Logo&#10;&#10;Description automatically generated">
            <a:extLst>
              <a:ext uri="{FF2B5EF4-FFF2-40B4-BE49-F238E27FC236}">
                <a16:creationId xmlns:a16="http://schemas.microsoft.com/office/drawing/2014/main" id="{B8CF2214-6778-B84B-854A-FDB5F70147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6662" y="6123067"/>
            <a:ext cx="2348280" cy="587070"/>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A3CD297F-B636-3641-81EE-50D07D29AF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05894" y="6159858"/>
            <a:ext cx="2324100" cy="4699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F6625532-81C4-0E48-B8F9-6DF69B76F99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13280" y="5798915"/>
            <a:ext cx="972283" cy="972283"/>
          </a:xfrm>
          <a:prstGeom prst="rect">
            <a:avLst/>
          </a:prstGeom>
        </p:spPr>
      </p:pic>
    </p:spTree>
    <p:extLst>
      <p:ext uri="{BB962C8B-B14F-4D97-AF65-F5344CB8AC3E}">
        <p14:creationId xmlns:p14="http://schemas.microsoft.com/office/powerpoint/2010/main" val="177317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2288125" y="195700"/>
            <a:ext cx="8911687" cy="1280890"/>
          </a:xfrm>
        </p:spPr>
        <p:txBody>
          <a:bodyPr>
            <a:normAutofit/>
          </a:bodyPr>
          <a:lstStyle/>
          <a:p>
            <a:r>
              <a:rPr lang="en-US" dirty="0"/>
              <a:t>Final Rule Application Requirements:</a:t>
            </a:r>
            <a:br>
              <a:rPr lang="en-US" dirty="0"/>
            </a:br>
            <a:r>
              <a:rPr lang="en-US" b="1" dirty="0"/>
              <a:t>Educational Training</a:t>
            </a:r>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854439" y="1996323"/>
            <a:ext cx="10985245" cy="4665977"/>
          </a:xfrm>
        </p:spPr>
        <p:txBody>
          <a:bodyPr>
            <a:noAutofit/>
          </a:bodyPr>
          <a:lstStyle/>
          <a:p>
            <a:r>
              <a:rPr lang="en-US" sz="2800" dirty="0">
                <a:solidFill>
                  <a:schemeClr val="tx1"/>
                </a:solidFill>
              </a:rPr>
              <a:t>Each of the principal officers or board members that hold at least 51% ownership in the entity</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 (in aggregate)</a:t>
            </a:r>
            <a:r>
              <a:rPr lang="en-US" sz="2800" dirty="0">
                <a:solidFill>
                  <a:schemeClr val="tx1"/>
                </a:solidFill>
              </a:rPr>
              <a:t> must complete an ADHS provided educational training course.</a:t>
            </a:r>
          </a:p>
          <a:p>
            <a:endParaRPr lang="en-US" sz="2800" dirty="0">
              <a:solidFill>
                <a:schemeClr val="tx1"/>
              </a:solidFill>
            </a:endParaRPr>
          </a:p>
          <a:p>
            <a:r>
              <a:rPr lang="en-US" sz="2800" dirty="0">
                <a:solidFill>
                  <a:schemeClr val="tx1"/>
                </a:solidFill>
              </a:rPr>
              <a:t>The ADHS provided course will cover state laws and regulations for operating a marijuana establishment, information about getting financial backing, and details about the ADHS rules for operating a marijuana establishment.</a:t>
            </a:r>
            <a:endParaRPr kumimoji="0" lang="en-US" sz="3000" b="0" i="0" u="none" strike="noStrike" kern="1200" cap="none" spc="0" normalizeH="0" baseline="0" noProof="0" dirty="0">
              <a:ln>
                <a:noFill/>
              </a:ln>
              <a:solidFill>
                <a:schemeClr val="tx1"/>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34732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5F40-4904-44A1-8B2C-EC8E0FA89414}"/>
              </a:ext>
            </a:extLst>
          </p:cNvPr>
          <p:cNvSpPr>
            <a:spLocks noGrp="1"/>
          </p:cNvSpPr>
          <p:nvPr>
            <p:ph type="title"/>
          </p:nvPr>
        </p:nvSpPr>
        <p:spPr>
          <a:xfrm>
            <a:off x="1778001" y="195700"/>
            <a:ext cx="9421812" cy="1280890"/>
          </a:xfrm>
        </p:spPr>
        <p:txBody>
          <a:bodyPr>
            <a:normAutofit fontScale="90000"/>
          </a:bodyPr>
          <a:lstStyle/>
          <a:p>
            <a:r>
              <a:rPr lang="en-US" dirty="0"/>
              <a:t>Draft Application Requirements:</a:t>
            </a:r>
            <a:br>
              <a:rPr lang="en-US" dirty="0"/>
            </a:br>
            <a:r>
              <a:rPr lang="en-US" b="1" dirty="0"/>
              <a:t>Felony Exclusions</a:t>
            </a:r>
            <a:br>
              <a:rPr lang="en-US" dirty="0"/>
            </a:br>
            <a:endParaRPr lang="en-US" dirty="0"/>
          </a:p>
        </p:txBody>
      </p:sp>
      <p:sp>
        <p:nvSpPr>
          <p:cNvPr id="3" name="Content Placeholder 2">
            <a:extLst>
              <a:ext uri="{FF2B5EF4-FFF2-40B4-BE49-F238E27FC236}">
                <a16:creationId xmlns:a16="http://schemas.microsoft.com/office/drawing/2014/main" id="{74579E0F-103A-4CDC-BE3D-5B3E1FA0C05D}"/>
              </a:ext>
            </a:extLst>
          </p:cNvPr>
          <p:cNvSpPr>
            <a:spLocks noGrp="1"/>
          </p:cNvSpPr>
          <p:nvPr>
            <p:ph idx="1"/>
          </p:nvPr>
        </p:nvSpPr>
        <p:spPr>
          <a:xfrm>
            <a:off x="1192851" y="1712691"/>
            <a:ext cx="10515600" cy="4949609"/>
          </a:xfrm>
        </p:spPr>
        <p:txBody>
          <a:bodyPr>
            <a:noAutofit/>
          </a:bodyPr>
          <a:lstStyle/>
          <a:p>
            <a:r>
              <a:rPr lang="en-US" sz="2800" dirty="0">
                <a:solidFill>
                  <a:schemeClr val="tx1"/>
                </a:solidFill>
              </a:rPr>
              <a:t>Principal officers &amp; board members </a:t>
            </a:r>
            <a:r>
              <a:rPr lang="en-US" sz="2800" b="1" u="sng" dirty="0">
                <a:solidFill>
                  <a:schemeClr val="tx1"/>
                </a:solidFill>
              </a:rPr>
              <a:t>cannot have had</a:t>
            </a:r>
            <a:r>
              <a:rPr lang="en-US" sz="2800" dirty="0">
                <a:solidFill>
                  <a:schemeClr val="tx1"/>
                </a:solidFill>
              </a:rPr>
              <a:t> an “</a:t>
            </a:r>
            <a:r>
              <a:rPr kumimoji="0" lang="en-US" sz="2800" b="0" i="0" u="none" strike="noStrike" kern="1200" cap="none" spc="0" normalizeH="0" baseline="0" noProof="0" dirty="0">
                <a:ln>
                  <a:noFill/>
                </a:ln>
                <a:solidFill>
                  <a:schemeClr val="tx1"/>
                </a:solidFill>
                <a:effectLst/>
                <a:uLnTx/>
                <a:uFillTx/>
                <a:ea typeface="+mn-ea"/>
                <a:cs typeface="+mn-cs"/>
              </a:rPr>
              <a:t>A.R.S. § </a:t>
            </a:r>
            <a:r>
              <a:rPr lang="en-US" sz="2800" dirty="0">
                <a:hlinkClick r:id="rId2"/>
              </a:rPr>
              <a:t>36-2801</a:t>
            </a:r>
            <a:r>
              <a:rPr kumimoji="0" lang="en-US" sz="2800" b="0" i="0" u="none" strike="noStrike" kern="1200" cap="none" spc="0" normalizeH="0" baseline="0" noProof="0" dirty="0">
                <a:ln>
                  <a:noFill/>
                </a:ln>
                <a:solidFill>
                  <a:prstClr val="black">
                    <a:lumMod val="75000"/>
                    <a:lumOff val="25000"/>
                  </a:prstClr>
                </a:solidFill>
                <a:effectLst/>
                <a:uLnTx/>
                <a:uFillTx/>
                <a:ea typeface="+mn-ea"/>
                <a:cs typeface="+mn-cs"/>
              </a:rPr>
              <a:t> </a:t>
            </a:r>
            <a:r>
              <a:rPr lang="en-US" sz="2800" dirty="0">
                <a:solidFill>
                  <a:schemeClr val="tx1"/>
                </a:solidFill>
              </a:rPr>
              <a:t>felony offense” for:</a:t>
            </a:r>
          </a:p>
          <a:p>
            <a:pPr lvl="1"/>
            <a:r>
              <a:rPr lang="en-US" sz="2400" b="0" i="0" dirty="0">
                <a:solidFill>
                  <a:schemeClr val="tx1"/>
                </a:solidFill>
                <a:effectLst/>
              </a:rPr>
              <a:t>A violent crime classified as a felony in </a:t>
            </a:r>
            <a:r>
              <a:rPr lang="en-US" sz="2400" dirty="0">
                <a:hlinkClick r:id="rId3"/>
              </a:rPr>
              <a:t>ARS 13-901.03(B)</a:t>
            </a:r>
            <a:r>
              <a:rPr lang="en-US" sz="2400" dirty="0">
                <a:solidFill>
                  <a:srgbClr val="333333"/>
                </a:solidFill>
              </a:rPr>
              <a:t> </a:t>
            </a:r>
            <a:r>
              <a:rPr lang="en-US" sz="2400" dirty="0">
                <a:solidFill>
                  <a:schemeClr val="tx1"/>
                </a:solidFill>
              </a:rPr>
              <a:t>(regardless of jurisdiction</a:t>
            </a:r>
            <a:r>
              <a:rPr lang="en-US" sz="2400" b="0" i="0" dirty="0">
                <a:solidFill>
                  <a:schemeClr val="tx1"/>
                </a:solidFill>
                <a:effectLst/>
              </a:rPr>
              <a:t>); </a:t>
            </a:r>
            <a:r>
              <a:rPr lang="en-US" sz="2400" b="1" i="0" dirty="0">
                <a:solidFill>
                  <a:schemeClr val="tx1"/>
                </a:solidFill>
                <a:effectLst/>
              </a:rPr>
              <a:t>or</a:t>
            </a:r>
          </a:p>
          <a:p>
            <a:pPr lvl="1"/>
            <a:r>
              <a:rPr lang="en-US" sz="2400" b="0" i="0" dirty="0">
                <a:solidFill>
                  <a:schemeClr val="tx1"/>
                </a:solidFill>
                <a:effectLst/>
              </a:rPr>
              <a:t>A violation of a state or federal controlled substance law that was classified as a felony (regardless of jurisdiction) </a:t>
            </a:r>
            <a:r>
              <a:rPr lang="en-US" sz="2400" b="1" i="0" dirty="0">
                <a:solidFill>
                  <a:schemeClr val="tx1"/>
                </a:solidFill>
                <a:effectLst/>
              </a:rPr>
              <a:t>except for</a:t>
            </a:r>
            <a:r>
              <a:rPr lang="en-US" sz="2400" b="0" i="0" dirty="0">
                <a:solidFill>
                  <a:schemeClr val="tx1"/>
                </a:solidFill>
                <a:effectLst/>
              </a:rPr>
              <a:t>:</a:t>
            </a:r>
          </a:p>
          <a:p>
            <a:pPr lvl="2"/>
            <a:r>
              <a:rPr lang="en-US" sz="2400" b="0" i="0" dirty="0">
                <a:solidFill>
                  <a:schemeClr val="tx1"/>
                </a:solidFill>
                <a:effectLst/>
              </a:rPr>
              <a:t>Offenses for which the sentence was completed more than 10 years ago; </a:t>
            </a:r>
            <a:r>
              <a:rPr lang="en-US" sz="2400" b="1" i="0" dirty="0">
                <a:solidFill>
                  <a:schemeClr val="tx1"/>
                </a:solidFill>
                <a:effectLst/>
              </a:rPr>
              <a:t>or</a:t>
            </a:r>
          </a:p>
          <a:p>
            <a:pPr lvl="2"/>
            <a:r>
              <a:rPr lang="en-US" sz="2400" b="0" i="0" dirty="0">
                <a:solidFill>
                  <a:schemeClr val="tx1"/>
                </a:solidFill>
                <a:effectLst/>
              </a:rPr>
              <a:t>An offense that would have been immune from prosecution under section </a:t>
            </a:r>
            <a:r>
              <a:rPr lang="en-US" sz="2400" dirty="0">
                <a:solidFill>
                  <a:schemeClr val="tx1"/>
                </a:solidFill>
                <a:hlinkClick r:id="rId4">
                  <a:extLst>
                    <a:ext uri="{A12FA001-AC4F-418D-AE19-62706E023703}">
                      <ahyp:hlinkClr xmlns:ahyp="http://schemas.microsoft.com/office/drawing/2018/hyperlinkcolor" val="tx"/>
                    </a:ext>
                  </a:extLst>
                </a:hlinkClick>
              </a:rPr>
              <a:t>36-2811</a:t>
            </a:r>
            <a:r>
              <a:rPr lang="en-US" sz="2400" dirty="0">
                <a:solidFill>
                  <a:schemeClr val="tx1"/>
                </a:solidFill>
              </a:rPr>
              <a:t> (</a:t>
            </a:r>
            <a:r>
              <a:rPr lang="en-US" sz="2400" b="0" i="0" dirty="0">
                <a:solidFill>
                  <a:schemeClr val="tx1"/>
                </a:solidFill>
                <a:effectLst/>
              </a:rPr>
              <a:t>if it occurred before the AZ Medical Marijuana Act) </a:t>
            </a:r>
            <a:r>
              <a:rPr lang="en-US" sz="2400" b="1" i="0" dirty="0">
                <a:solidFill>
                  <a:schemeClr val="tx1"/>
                </a:solidFill>
                <a:effectLst/>
              </a:rPr>
              <a:t>or</a:t>
            </a:r>
            <a:r>
              <a:rPr lang="en-US" sz="2400" b="0" i="0" dirty="0">
                <a:solidFill>
                  <a:schemeClr val="tx1"/>
                </a:solidFill>
                <a:effectLst/>
              </a:rPr>
              <a:t> was adjudicated outside of Arizona.</a:t>
            </a:r>
          </a:p>
        </p:txBody>
      </p:sp>
    </p:spTree>
    <p:extLst>
      <p:ext uri="{BB962C8B-B14F-4D97-AF65-F5344CB8AC3E}">
        <p14:creationId xmlns:p14="http://schemas.microsoft.com/office/powerpoint/2010/main" val="22981774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3148</TotalTime>
  <Words>1257</Words>
  <Application>Microsoft Macintosh PowerPoint</Application>
  <PresentationFormat>Widescreen</PresentationFormat>
  <Paragraphs>92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Wisp</vt:lpstr>
      <vt:lpstr>PowerPoint Presentation</vt:lpstr>
      <vt:lpstr>Social Equity Licenses &amp; the Smart and Safe Arizona Act</vt:lpstr>
      <vt:lpstr>Agency Rulemaking Overview</vt:lpstr>
      <vt:lpstr>Statute vs. Rules</vt:lpstr>
      <vt:lpstr>Rulemaking Categories</vt:lpstr>
      <vt:lpstr>Exempt Rulemaking</vt:lpstr>
      <vt:lpstr>Final Rule Application Requirements: Ownership</vt:lpstr>
      <vt:lpstr>Final Rule Application Requirements: Educational Training</vt:lpstr>
      <vt:lpstr>Draft Application Requirements: Felony Exclusions </vt:lpstr>
      <vt:lpstr>Final Rule Application Requirements: Applicant Gating Criteria</vt:lpstr>
      <vt:lpstr>Final Rule Application Requirements: Applicant Gating Criteria</vt:lpstr>
      <vt:lpstr>Final Rule Application Requirements: Applicant Gating Criteria</vt:lpstr>
      <vt:lpstr>Final Rule Application Requirements: Applicant Gating Criteria</vt:lpstr>
      <vt:lpstr>Final Rule Application Requirements: Officer &amp; Board Security</vt:lpstr>
      <vt:lpstr>Final Rule Application Requirements: Application Limit</vt:lpstr>
      <vt:lpstr>Final Rule Additional Requirement for Social Equity Licensees: Community Benefit</vt:lpstr>
      <vt:lpstr>Additional Application Requirements</vt:lpstr>
      <vt:lpstr>Final Rules</vt:lpstr>
      <vt:lpstr>Remember: Expungement Begins July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Rulemaking in AZ: Dental Therapy (HB 2235)</dc:title>
  <dc:creator>will humble</dc:creator>
  <cp:lastModifiedBy>Adrian Marcel Cazares</cp:lastModifiedBy>
  <cp:revision>95</cp:revision>
  <dcterms:created xsi:type="dcterms:W3CDTF">2018-07-06T23:44:03Z</dcterms:created>
  <dcterms:modified xsi:type="dcterms:W3CDTF">2021-06-04T21:22:03Z</dcterms:modified>
</cp:coreProperties>
</file>